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16" r:id="rId3"/>
    <p:sldId id="318" r:id="rId4"/>
    <p:sldId id="301" r:id="rId5"/>
    <p:sldId id="302" r:id="rId6"/>
    <p:sldId id="303" r:id="rId7"/>
    <p:sldId id="304" r:id="rId8"/>
    <p:sldId id="265" r:id="rId9"/>
    <p:sldId id="305" r:id="rId10"/>
    <p:sldId id="306" r:id="rId11"/>
    <p:sldId id="317" r:id="rId12"/>
    <p:sldId id="307" r:id="rId13"/>
    <p:sldId id="309" r:id="rId14"/>
    <p:sldId id="310" r:id="rId15"/>
    <p:sldId id="311" r:id="rId16"/>
    <p:sldId id="319" r:id="rId17"/>
    <p:sldId id="257" r:id="rId18"/>
    <p:sldId id="258" r:id="rId19"/>
    <p:sldId id="313" r:id="rId20"/>
    <p:sldId id="314" r:id="rId21"/>
    <p:sldId id="315" r:id="rId22"/>
    <p:sldId id="322" r:id="rId23"/>
    <p:sldId id="259" r:id="rId24"/>
    <p:sldId id="260" r:id="rId25"/>
    <p:sldId id="262" r:id="rId26"/>
    <p:sldId id="264" r:id="rId27"/>
    <p:sldId id="266" r:id="rId28"/>
    <p:sldId id="267" r:id="rId29"/>
    <p:sldId id="271" r:id="rId30"/>
    <p:sldId id="269" r:id="rId31"/>
    <p:sldId id="272" r:id="rId32"/>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76378" autoAdjust="0"/>
  </p:normalViewPr>
  <p:slideViewPr>
    <p:cSldViewPr>
      <p:cViewPr varScale="1">
        <p:scale>
          <a:sx n="65" d="100"/>
          <a:sy n="65" d="100"/>
        </p:scale>
        <p:origin x="195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62213D7A-B1C6-6341-8C70-7A48F0227D83}" type="datetimeFigureOut">
              <a:rPr lang="en-US" smtClean="0"/>
              <a:t>2/5/21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E5175E1-E56D-554A-A266-A8857B76312A}" type="slidenum">
              <a:rPr lang="en-US" smtClean="0"/>
              <a:t>‹#›</a:t>
            </a:fld>
            <a:endParaRPr lang="en-US"/>
          </a:p>
        </p:txBody>
      </p:sp>
    </p:spTree>
    <p:extLst>
      <p:ext uri="{BB962C8B-B14F-4D97-AF65-F5344CB8AC3E}">
        <p14:creationId xmlns:p14="http://schemas.microsoft.com/office/powerpoint/2010/main" val="8452511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2</a:t>
            </a:fld>
            <a:endParaRPr lang="en-US"/>
          </a:p>
        </p:txBody>
      </p:sp>
    </p:spTree>
    <p:extLst>
      <p:ext uri="{BB962C8B-B14F-4D97-AF65-F5344CB8AC3E}">
        <p14:creationId xmlns:p14="http://schemas.microsoft.com/office/powerpoint/2010/main" val="193595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11</a:t>
            </a:fld>
            <a:endParaRPr lang="en-US"/>
          </a:p>
        </p:txBody>
      </p:sp>
    </p:spTree>
    <p:extLst>
      <p:ext uri="{BB962C8B-B14F-4D97-AF65-F5344CB8AC3E}">
        <p14:creationId xmlns:p14="http://schemas.microsoft.com/office/powerpoint/2010/main" val="60731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ERM form the basis of ERD</a:t>
            </a:r>
          </a:p>
        </p:txBody>
      </p:sp>
      <p:sp>
        <p:nvSpPr>
          <p:cNvPr id="4" name="Slide Number Placeholder 3"/>
          <p:cNvSpPr>
            <a:spLocks noGrp="1"/>
          </p:cNvSpPr>
          <p:nvPr>
            <p:ph type="sldNum" sz="quarter" idx="10"/>
          </p:nvPr>
        </p:nvSpPr>
        <p:spPr/>
        <p:txBody>
          <a:bodyPr/>
          <a:lstStyle/>
          <a:p>
            <a:fld id="{8E5175E1-E56D-554A-A266-A8857B76312A}" type="slidenum">
              <a:rPr lang="en-US" smtClean="0"/>
              <a:t>12</a:t>
            </a:fld>
            <a:endParaRPr lang="en-US"/>
          </a:p>
        </p:txBody>
      </p:sp>
    </p:spTree>
    <p:extLst>
      <p:ext uri="{BB962C8B-B14F-4D97-AF65-F5344CB8AC3E}">
        <p14:creationId xmlns:p14="http://schemas.microsoft.com/office/powerpoint/2010/main" val="331589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the object-oriented data model (OODM), both data and their relationships are contained in a single structure known as an object.</a:t>
            </a:r>
            <a:r>
              <a:rPr lang="zh-CN" altLang="en-US" sz="1200" b="0" i="0" u="none" strike="noStrike" kern="1200" baseline="0" dirty="0">
                <a:solidFill>
                  <a:schemeClr val="tx1"/>
                </a:solidFill>
                <a:latin typeface="+mn-lt"/>
                <a:ea typeface="+mn-ea"/>
                <a:cs typeface="+mn-cs"/>
              </a:rPr>
              <a:t> </a:t>
            </a:r>
            <a:r>
              <a:rPr lang="en-US" dirty="0"/>
              <a:t>The OODM is said to be a semantic data model </a:t>
            </a:r>
            <a:r>
              <a:rPr lang="en-US" sz="1200" b="0" i="0" u="none" strike="noStrike" kern="1200" baseline="0" dirty="0">
                <a:solidFill>
                  <a:schemeClr val="tx1"/>
                </a:solidFill>
                <a:latin typeface="+mn-lt"/>
                <a:ea typeface="+mn-ea"/>
                <a:cs typeface="+mn-cs"/>
              </a:rPr>
              <a:t>because semantic indicates meaning.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Attributes describe the properties of an object. For example, a PERSON object includes the attributes Name, Social Security Number, and Date of Birth.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13</a:t>
            </a:fld>
            <a:endParaRPr lang="en-US"/>
          </a:p>
        </p:txBody>
      </p:sp>
    </p:spTree>
    <p:extLst>
      <p:ext uri="{BB962C8B-B14F-4D97-AF65-F5344CB8AC3E}">
        <p14:creationId xmlns:p14="http://schemas.microsoft.com/office/powerpoint/2010/main" val="3038473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Objects that share similar characteristics are grouped in classes.</a:t>
            </a:r>
            <a:r>
              <a:rPr lang="zh-CN" altLang="en-US" sz="1200" b="0" i="0" u="none" strike="noStrike" kern="1200" baseline="0" dirty="0">
                <a:solidFill>
                  <a:schemeClr val="tx1"/>
                </a:solidFill>
                <a:latin typeface="+mn-lt"/>
                <a:ea typeface="+mn-ea"/>
                <a:cs typeface="+mn-cs"/>
              </a:rPr>
              <a:t> </a:t>
            </a:r>
            <a:endParaRPr lang="en-US" altLang="zh-CN" sz="1200" b="0" i="0" u="none" strike="noStrike" kern="1200" baseline="0" dirty="0">
              <a:solidFill>
                <a:schemeClr val="tx1"/>
              </a:solidFill>
              <a:latin typeface="+mn-lt"/>
              <a:ea typeface="+mn-ea"/>
              <a:cs typeface="+mn-cs"/>
            </a:endParaRPr>
          </a:p>
          <a:p>
            <a:r>
              <a:rPr lang="en-US" sz="1200" u="sng" kern="1200" dirty="0">
                <a:solidFill>
                  <a:schemeClr val="tx1"/>
                </a:solidFill>
                <a:effectLst/>
                <a:latin typeface="+mn-lt"/>
                <a:ea typeface="+mn-ea"/>
                <a:cs typeface="+mn-cs"/>
              </a:rPr>
              <a:t>A class’s method </a:t>
            </a:r>
            <a:r>
              <a:rPr lang="en-US" sz="1200" kern="1200" dirty="0">
                <a:solidFill>
                  <a:schemeClr val="tx1"/>
                </a:solidFill>
                <a:effectLst/>
                <a:latin typeface="+mn-lt"/>
                <a:ea typeface="+mn-ea"/>
                <a:cs typeface="+mn-cs"/>
              </a:rPr>
              <a:t>represents a real-world action such as finding a selected PERSON’s name, changing a</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PERSON’s name, or printing a PERSON’s address.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Classes are organized in a class hierarchy.</a:t>
            </a:r>
            <a:r>
              <a:rPr lang="zh-CN" altLang="en-US" sz="120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For example, two classes, CUSTOMER and EMPLOYEE, can be created as subclasses from the</a:t>
            </a:r>
            <a:r>
              <a:rPr lang="zh-CN" alt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class PERSON. In this case, CUSTOMER and EMPLOYEE will inherit all attributes from PERSON.</a:t>
            </a:r>
          </a:p>
        </p:txBody>
      </p:sp>
      <p:sp>
        <p:nvSpPr>
          <p:cNvPr id="4" name="Slide Number Placeholder 3"/>
          <p:cNvSpPr>
            <a:spLocks noGrp="1"/>
          </p:cNvSpPr>
          <p:nvPr>
            <p:ph type="sldNum" sz="quarter" idx="10"/>
          </p:nvPr>
        </p:nvSpPr>
        <p:spPr/>
        <p:txBody>
          <a:bodyPr/>
          <a:lstStyle/>
          <a:p>
            <a:fld id="{8E5175E1-E56D-554A-A266-A8857B76312A}" type="slidenum">
              <a:rPr lang="en-US" smtClean="0"/>
              <a:t>14</a:t>
            </a:fld>
            <a:endParaRPr lang="en-US"/>
          </a:p>
        </p:txBody>
      </p:sp>
    </p:spTree>
    <p:extLst>
      <p:ext uri="{BB962C8B-B14F-4D97-AF65-F5344CB8AC3E}">
        <p14:creationId xmlns:p14="http://schemas.microsoft.com/office/powerpoint/2010/main" val="3289277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NOSQL is a new generation of database management systems that is not based on the traditional relational database model.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E5175E1-E56D-554A-A266-A8857B76312A}" type="slidenum">
              <a:rPr lang="en-US" smtClean="0"/>
              <a:t>15</a:t>
            </a:fld>
            <a:endParaRPr lang="en-US"/>
          </a:p>
        </p:txBody>
      </p:sp>
    </p:spTree>
    <p:extLst>
      <p:ext uri="{BB962C8B-B14F-4D97-AF65-F5344CB8AC3E}">
        <p14:creationId xmlns:p14="http://schemas.microsoft.com/office/powerpoint/2010/main" val="4265375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key-value data model is based on a structure composed of two data elements: a key and a value, in which every</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key has a corresponding value or set of values. The key-value data model is also referred to as the attribute-value or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associative data model.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column-oriented NoSQL database, data is stored in cells grouped in columns of data rather than as rows of data. </a:t>
            </a:r>
          </a:p>
        </p:txBody>
      </p:sp>
      <p:sp>
        <p:nvSpPr>
          <p:cNvPr id="4" name="Slide Number Placeholder 3"/>
          <p:cNvSpPr>
            <a:spLocks noGrp="1"/>
          </p:cNvSpPr>
          <p:nvPr>
            <p:ph type="sldNum" sz="quarter" idx="10"/>
          </p:nvPr>
        </p:nvSpPr>
        <p:spPr/>
        <p:txBody>
          <a:bodyPr/>
          <a:lstStyle/>
          <a:p>
            <a:fld id="{8E5175E1-E56D-554A-A266-A8857B76312A}" type="slidenum">
              <a:rPr lang="en-US" smtClean="0"/>
              <a:t>16</a:t>
            </a:fld>
            <a:endParaRPr lang="en-US"/>
          </a:p>
        </p:txBody>
      </p:sp>
    </p:spTree>
    <p:extLst>
      <p:ext uri="{BB962C8B-B14F-4D97-AF65-F5344CB8AC3E}">
        <p14:creationId xmlns:p14="http://schemas.microsoft.com/office/powerpoint/2010/main" val="108796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relational database software uses Structured Query Language (SQL). The RDBMS uses SQL to translate user queries into instructions for retrieving the requested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17</a:t>
            </a:fld>
            <a:endParaRPr lang="en-US"/>
          </a:p>
        </p:txBody>
      </p:sp>
    </p:spTree>
    <p:extLst>
      <p:ext uri="{BB962C8B-B14F-4D97-AF65-F5344CB8AC3E}">
        <p14:creationId xmlns:p14="http://schemas.microsoft.com/office/powerpoint/2010/main" val="49788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19</a:t>
            </a:fld>
            <a:endParaRPr lang="en-US"/>
          </a:p>
        </p:txBody>
      </p:sp>
    </p:spTree>
    <p:extLst>
      <p:ext uri="{BB962C8B-B14F-4D97-AF65-F5344CB8AC3E}">
        <p14:creationId xmlns:p14="http://schemas.microsoft.com/office/powerpoint/2010/main" val="3697764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999983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23</a:t>
            </a:fld>
            <a:endParaRPr lang="en-US"/>
          </a:p>
        </p:txBody>
      </p:sp>
    </p:spTree>
    <p:extLst>
      <p:ext uri="{BB962C8B-B14F-4D97-AF65-F5344CB8AC3E}">
        <p14:creationId xmlns:p14="http://schemas.microsoft.com/office/powerpoint/2010/main" val="253235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a:t>The first two Data models ( hierarchical and network DBs ) are not used anymore. </a:t>
            </a:r>
          </a:p>
          <a:p>
            <a:pPr eaLnBrk="1" hangingPunct="1">
              <a:lnSpc>
                <a:spcPct val="90000"/>
              </a:lnSpc>
            </a:pPr>
            <a:r>
              <a:rPr lang="en-US" dirty="0"/>
              <a:t>The dominant database model is the </a:t>
            </a:r>
            <a:r>
              <a:rPr lang="en-US" b="1" dirty="0">
                <a:solidFill>
                  <a:srgbClr val="0099CC"/>
                </a:solidFill>
              </a:rPr>
              <a:t>relational database model</a:t>
            </a:r>
            <a:r>
              <a:rPr lang="en-US" dirty="0">
                <a:cs typeface="Arial" charset="0"/>
              </a:rPr>
              <a:t>—</a:t>
            </a:r>
            <a:r>
              <a:rPr lang="en-US" dirty="0"/>
              <a:t>all current major DBMS products are based on it. It was created by IBM engineer </a:t>
            </a:r>
            <a:r>
              <a:rPr lang="en-US" b="1" dirty="0">
                <a:solidFill>
                  <a:srgbClr val="0099CC"/>
                </a:solidFill>
              </a:rPr>
              <a:t>E. F. Codd</a:t>
            </a:r>
            <a:r>
              <a:rPr lang="en-US" dirty="0"/>
              <a:t> in 1970.</a:t>
            </a:r>
          </a:p>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3</a:t>
            </a:fld>
            <a:endParaRPr lang="en-US"/>
          </a:p>
        </p:txBody>
      </p:sp>
    </p:spTree>
    <p:extLst>
      <p:ext uri="{BB962C8B-B14F-4D97-AF65-F5344CB8AC3E}">
        <p14:creationId xmlns:p14="http://schemas.microsoft.com/office/powerpoint/2010/main" val="1115708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begins with the keywords INSERT INTO followed by the name of the table in which we want to add this new row of data. And then we have an open parenthesis </a:t>
            </a:r>
          </a:p>
          <a:p>
            <a:r>
              <a:rPr lang="en-US" dirty="0"/>
              <a:t> and a comma separated list of attribute names followed by a close parenthesis.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Note: If we want to add non-numeric data such as text into one of the columns in the table, we must enclose that value in single quotes. </a:t>
            </a:r>
          </a:p>
          <a:p>
            <a:endParaRPr lang="en-US" dirty="0"/>
          </a:p>
        </p:txBody>
      </p:sp>
      <p:sp>
        <p:nvSpPr>
          <p:cNvPr id="4" name="Slide Number Placeholder 3"/>
          <p:cNvSpPr>
            <a:spLocks noGrp="1"/>
          </p:cNvSpPr>
          <p:nvPr>
            <p:ph type="sldNum" sz="quarter" idx="5"/>
          </p:nvPr>
        </p:nvSpPr>
        <p:spPr/>
        <p:txBody>
          <a:bodyPr/>
          <a:lstStyle/>
          <a:p>
            <a:fld id="{8E5175E1-E56D-554A-A266-A8857B76312A}" type="slidenum">
              <a:rPr lang="en-US" smtClean="0"/>
              <a:t>25</a:t>
            </a:fld>
            <a:endParaRPr lang="en-US"/>
          </a:p>
        </p:txBody>
      </p:sp>
    </p:spTree>
    <p:extLst>
      <p:ext uri="{BB962C8B-B14F-4D97-AF65-F5344CB8AC3E}">
        <p14:creationId xmlns:p14="http://schemas.microsoft.com/office/powerpoint/2010/main" val="43183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allows us to alter or modify the values of an existing row or set of rows within a table. </a:t>
            </a:r>
          </a:p>
          <a:p>
            <a:r>
              <a:rPr lang="en-US" dirty="0"/>
              <a:t>In this example, we're telling the database that I want to change a value in the </a:t>
            </a:r>
            <a:r>
              <a:rPr lang="en-US" dirty="0" err="1"/>
              <a:t>phone_book</a:t>
            </a:r>
            <a:r>
              <a:rPr lang="en-US" dirty="0"/>
              <a:t> table. </a:t>
            </a:r>
          </a:p>
          <a:p>
            <a:r>
              <a:rPr lang="en-US" dirty="0"/>
              <a:t> I want to change the area core to 850. And I want to make that change only for the row in the table which has prefix equal to 979. </a:t>
            </a:r>
          </a:p>
          <a:p>
            <a:endParaRPr lang="en-US" dirty="0"/>
          </a:p>
          <a:p>
            <a:r>
              <a:rPr lang="en-US" dirty="0"/>
              <a:t>It would set the </a:t>
            </a:r>
            <a:r>
              <a:rPr lang="en-US" dirty="0" err="1"/>
              <a:t>are_code</a:t>
            </a:r>
            <a:r>
              <a:rPr lang="en-US" dirty="0"/>
              <a:t> to 850 for every </a:t>
            </a:r>
            <a:r>
              <a:rPr lang="en-US" dirty="0" err="1"/>
              <a:t>phone_book</a:t>
            </a:r>
            <a:r>
              <a:rPr lang="en-US" dirty="0"/>
              <a:t>. </a:t>
            </a:r>
          </a:p>
          <a:p>
            <a:endParaRPr lang="en-US" dirty="0"/>
          </a:p>
        </p:txBody>
      </p:sp>
      <p:sp>
        <p:nvSpPr>
          <p:cNvPr id="4" name="Slide Number Placeholder 3"/>
          <p:cNvSpPr>
            <a:spLocks noGrp="1"/>
          </p:cNvSpPr>
          <p:nvPr>
            <p:ph type="sldNum" sz="quarter" idx="5"/>
          </p:nvPr>
        </p:nvSpPr>
        <p:spPr/>
        <p:txBody>
          <a:bodyPr/>
          <a:lstStyle/>
          <a:p>
            <a:fld id="{8E5175E1-E56D-554A-A266-A8857B76312A}" type="slidenum">
              <a:rPr lang="en-US" smtClean="0"/>
              <a:t>26</a:t>
            </a:fld>
            <a:endParaRPr lang="en-US"/>
          </a:p>
        </p:txBody>
      </p:sp>
    </p:spTree>
    <p:extLst>
      <p:ext uri="{BB962C8B-B14F-4D97-AF65-F5344CB8AC3E}">
        <p14:creationId xmlns:p14="http://schemas.microsoft.com/office/powerpoint/2010/main" val="127532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hierarchical model represents a set of one-to-many (1:M) relationships between a parent and its children segments. (Each parent can have many children, but each child has only one parent.)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Unlike the hierarchical model, the</a:t>
            </a:r>
            <a:r>
              <a:rPr lang="zh-CN" alt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network model allows a record to have more than one parent.</a:t>
            </a:r>
            <a:endParaRPr lang="en-US" dirty="0"/>
          </a:p>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4</a:t>
            </a:fld>
            <a:endParaRPr lang="en-US"/>
          </a:p>
        </p:txBody>
      </p:sp>
    </p:spTree>
    <p:extLst>
      <p:ext uri="{BB962C8B-B14F-4D97-AF65-F5344CB8AC3E}">
        <p14:creationId xmlns:p14="http://schemas.microsoft.com/office/powerpoint/2010/main" val="1879059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5</a:t>
            </a:fld>
            <a:endParaRPr lang="en-US"/>
          </a:p>
        </p:txBody>
      </p:sp>
    </p:spTree>
    <p:extLst>
      <p:ext uri="{BB962C8B-B14F-4D97-AF65-F5344CB8AC3E}">
        <p14:creationId xmlns:p14="http://schemas.microsoft.com/office/powerpoint/2010/main" val="382568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6</a:t>
            </a:fld>
            <a:endParaRPr lang="en-US"/>
          </a:p>
        </p:txBody>
      </p:sp>
    </p:spTree>
    <p:extLst>
      <p:ext uri="{BB962C8B-B14F-4D97-AF65-F5344CB8AC3E}">
        <p14:creationId xmlns:p14="http://schemas.microsoft.com/office/powerpoint/2010/main" val="29419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E5175E1-E56D-554A-A266-A8857B76312A}" type="slidenum">
              <a:rPr lang="en-US" smtClean="0"/>
              <a:t>7</a:t>
            </a:fld>
            <a:endParaRPr lang="en-US"/>
          </a:p>
        </p:txBody>
      </p:sp>
    </p:spTree>
    <p:extLst>
      <p:ext uri="{BB962C8B-B14F-4D97-AF65-F5344CB8AC3E}">
        <p14:creationId xmlns:p14="http://schemas.microsoft.com/office/powerpoint/2010/main" val="149041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421268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9</a:t>
            </a:fld>
            <a:endParaRPr lang="en-US"/>
          </a:p>
        </p:txBody>
      </p:sp>
    </p:spTree>
    <p:extLst>
      <p:ext uri="{BB962C8B-B14F-4D97-AF65-F5344CB8AC3E}">
        <p14:creationId xmlns:p14="http://schemas.microsoft.com/office/powerpoint/2010/main" val="2068914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most important advantage of the RDBMS is its ability to hide the complexities of the relational model from the user. The RDBMS manages all of the physical details, while the user sees the relational database as a collection of tables in which data is stored.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ad hoc query is created to obtain information as the need arises</a:t>
            </a:r>
            <a:r>
              <a:rPr lang="en-US" altLang="zh-CN"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eaLnBrk="1" hangingPunct="1">
              <a:buClr>
                <a:schemeClr val="tx1"/>
              </a:buClr>
            </a:pPr>
            <a:r>
              <a:rPr lang="en-US" b="1" dirty="0">
                <a:solidFill>
                  <a:srgbClr val="0099CC"/>
                </a:solidFill>
              </a:rPr>
              <a:t>Ad-hoc queries</a:t>
            </a:r>
            <a:r>
              <a:rPr lang="en-US" dirty="0"/>
              <a:t>:</a:t>
            </a:r>
          </a:p>
          <a:p>
            <a:pPr lvl="1" eaLnBrk="1" hangingPunct="1"/>
            <a:r>
              <a:rPr lang="en-US" dirty="0"/>
              <a:t>Questions that can be answered using database data</a:t>
            </a:r>
          </a:p>
          <a:p>
            <a:pPr lvl="1" eaLnBrk="1" hangingPunct="1"/>
            <a:r>
              <a:rPr lang="en-US" dirty="0"/>
              <a:t>Example: “How many customers in Portland, Oregon, bought our green baseball cap?”</a:t>
            </a:r>
          </a:p>
          <a:p>
            <a:endParaRPr lang="en-US" dirty="0"/>
          </a:p>
        </p:txBody>
      </p:sp>
      <p:sp>
        <p:nvSpPr>
          <p:cNvPr id="4" name="Slide Number Placeholder 3"/>
          <p:cNvSpPr>
            <a:spLocks noGrp="1"/>
          </p:cNvSpPr>
          <p:nvPr>
            <p:ph type="sldNum" sz="quarter" idx="10"/>
          </p:nvPr>
        </p:nvSpPr>
        <p:spPr/>
        <p:txBody>
          <a:bodyPr/>
          <a:lstStyle/>
          <a:p>
            <a:fld id="{8E5175E1-E56D-554A-A266-A8857B76312A}" type="slidenum">
              <a:rPr lang="en-US" smtClean="0"/>
              <a:t>10</a:t>
            </a:fld>
            <a:endParaRPr lang="en-US"/>
          </a:p>
        </p:txBody>
      </p:sp>
    </p:spTree>
    <p:extLst>
      <p:ext uri="{BB962C8B-B14F-4D97-AF65-F5344CB8AC3E}">
        <p14:creationId xmlns:p14="http://schemas.microsoft.com/office/powerpoint/2010/main" val="32058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29293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17" name="bk object 17"/>
          <p:cNvSpPr/>
          <p:nvPr/>
        </p:nvSpPr>
        <p:spPr>
          <a:xfrm>
            <a:off x="4571993" y="1691640"/>
            <a:ext cx="1270" cy="4709160"/>
          </a:xfrm>
          <a:custGeom>
            <a:avLst/>
            <a:gdLst/>
            <a:ahLst/>
            <a:cxnLst/>
            <a:rect l="l" t="t" r="r" b="b"/>
            <a:pathLst>
              <a:path w="1270" h="4709160">
                <a:moveTo>
                  <a:pt x="794" y="0"/>
                </a:moveTo>
                <a:lnTo>
                  <a:pt x="0" y="4709156"/>
                </a:lnTo>
              </a:path>
            </a:pathLst>
          </a:custGeom>
          <a:ln w="19049">
            <a:solidFill>
              <a:srgbClr val="DC694C"/>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sz="half" idx="2"/>
          </p:nvPr>
        </p:nvSpPr>
        <p:spPr>
          <a:xfrm>
            <a:off x="561340" y="1990725"/>
            <a:ext cx="3613785" cy="4037329"/>
          </a:xfrm>
          <a:prstGeom prst="rect">
            <a:avLst/>
          </a:prstGeom>
        </p:spPr>
        <p:txBody>
          <a:bodyPr wrap="square" lIns="0" tIns="0" rIns="0" bIns="0">
            <a:spAutoFit/>
          </a:bodyPr>
          <a:lstStyle>
            <a:lvl1pPr>
              <a:defRPr sz="2000" b="0" i="0">
                <a:solidFill>
                  <a:srgbClr val="D2533C"/>
                </a:solidFill>
                <a:latin typeface="Arial"/>
                <a:cs typeface="Arial"/>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2" name="Holder 2"/>
          <p:cNvSpPr>
            <a:spLocks noGrp="1"/>
          </p:cNvSpPr>
          <p:nvPr>
            <p:ph type="title"/>
          </p:nvPr>
        </p:nvSpPr>
        <p:spPr>
          <a:xfrm>
            <a:off x="535940" y="500379"/>
            <a:ext cx="8072119" cy="1092200"/>
          </a:xfrm>
          <a:prstGeom prst="rect">
            <a:avLst/>
          </a:prstGeom>
        </p:spPr>
        <p:txBody>
          <a:bodyPr wrap="square" lIns="0" tIns="0" rIns="0" bIns="0">
            <a:spAutoFit/>
          </a:bodyPr>
          <a:lstStyle>
            <a:lvl1pPr>
              <a:defRPr sz="4000" b="0" i="0">
                <a:solidFill>
                  <a:srgbClr val="D2533C"/>
                </a:solidFill>
                <a:latin typeface="Arial"/>
                <a:cs typeface="Arial"/>
              </a:defRPr>
            </a:lvl1pPr>
          </a:lstStyle>
          <a:p>
            <a:endParaRPr/>
          </a:p>
        </p:txBody>
      </p:sp>
      <p:sp>
        <p:nvSpPr>
          <p:cNvPr id="3" name="Holder 3"/>
          <p:cNvSpPr>
            <a:spLocks noGrp="1"/>
          </p:cNvSpPr>
          <p:nvPr>
            <p:ph type="body" idx="1"/>
          </p:nvPr>
        </p:nvSpPr>
        <p:spPr>
          <a:xfrm>
            <a:off x="535940" y="1645920"/>
            <a:ext cx="8072119" cy="2560320"/>
          </a:xfrm>
          <a:prstGeom prst="rect">
            <a:avLst/>
          </a:prstGeom>
        </p:spPr>
        <p:txBody>
          <a:bodyPr wrap="square" lIns="0" tIns="0" rIns="0" bIns="0">
            <a:spAutoFit/>
          </a:bodyPr>
          <a:lstStyle>
            <a:lvl1pPr>
              <a:defRPr sz="2400" b="0" i="0">
                <a:solidFill>
                  <a:srgbClr val="292934"/>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w3schools.com/sql/sql_alias.asp" TargetMode="External"/><Relationship Id="rId3" Type="http://schemas.openxmlformats.org/officeDocument/2006/relationships/hyperlink" Target="http://www.w3schools.com/sql/sql_insert.asp" TargetMode="External"/><Relationship Id="rId7" Type="http://schemas.openxmlformats.org/officeDocument/2006/relationships/hyperlink" Target="http://www.w3schools.com/sql/sql_where.asp" TargetMode="External"/><Relationship Id="rId2" Type="http://schemas.openxmlformats.org/officeDocument/2006/relationships/hyperlink" Target="http://www.w3schools.com/sql/sql_select.asp" TargetMode="External"/><Relationship Id="rId1" Type="http://schemas.openxmlformats.org/officeDocument/2006/relationships/slideLayout" Target="../slideLayouts/slideLayout2.xml"/><Relationship Id="rId6" Type="http://schemas.openxmlformats.org/officeDocument/2006/relationships/hyperlink" Target="http://www.w3schools.com/sql/sql_orderby.asp" TargetMode="External"/><Relationship Id="rId5" Type="http://schemas.openxmlformats.org/officeDocument/2006/relationships/hyperlink" Target="http://www.w3schools.com/sql/sql_delete.asp" TargetMode="External"/><Relationship Id="rId4" Type="http://schemas.openxmlformats.org/officeDocument/2006/relationships/hyperlink" Target="http://www.w3schools.com/sql/sql_update.as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3398520"/>
            <a:ext cx="7848600" cy="1905"/>
          </a:xfrm>
          <a:custGeom>
            <a:avLst/>
            <a:gdLst/>
            <a:ahLst/>
            <a:cxnLst/>
            <a:rect l="l" t="t" r="r" b="b"/>
            <a:pathLst>
              <a:path w="7848600" h="1904">
                <a:moveTo>
                  <a:pt x="0" y="0"/>
                </a:moveTo>
                <a:lnTo>
                  <a:pt x="7848594" y="1587"/>
                </a:lnTo>
              </a:path>
            </a:pathLst>
          </a:custGeom>
          <a:ln w="19049">
            <a:solidFill>
              <a:srgbClr val="DC694C"/>
            </a:solidFill>
          </a:ln>
        </p:spPr>
        <p:txBody>
          <a:bodyPr wrap="square" lIns="0" tIns="0" rIns="0" bIns="0" rtlCol="0"/>
          <a:lstStyle/>
          <a:p>
            <a:endParaRPr/>
          </a:p>
        </p:txBody>
      </p:sp>
      <p:sp>
        <p:nvSpPr>
          <p:cNvPr id="3" name="object 3"/>
          <p:cNvSpPr txBox="1">
            <a:spLocks noGrp="1"/>
          </p:cNvSpPr>
          <p:nvPr>
            <p:ph type="title"/>
          </p:nvPr>
        </p:nvSpPr>
        <p:spPr>
          <a:xfrm>
            <a:off x="762000" y="1676400"/>
            <a:ext cx="6690995" cy="1654376"/>
          </a:xfrm>
          <a:prstGeom prst="rect">
            <a:avLst/>
          </a:prstGeom>
        </p:spPr>
        <p:txBody>
          <a:bodyPr vert="horz" wrap="square" lIns="0" tIns="0" rIns="0" bIns="0" rtlCol="0">
            <a:spAutoFit/>
          </a:bodyPr>
          <a:lstStyle/>
          <a:p>
            <a:pPr marL="12700" marR="5080">
              <a:lnSpc>
                <a:spcPct val="99500"/>
              </a:lnSpc>
            </a:pPr>
            <a:r>
              <a:rPr lang="en-US" sz="5400" spc="-280" dirty="0"/>
              <a:t>DATA</a:t>
            </a:r>
            <a:r>
              <a:rPr lang="en-US" sz="5400" spc="-585" dirty="0"/>
              <a:t> </a:t>
            </a:r>
            <a:r>
              <a:rPr lang="en-US" sz="5400" spc="-100" dirty="0"/>
              <a:t>MODELS</a:t>
            </a:r>
            <a:r>
              <a:rPr lang="zh-CN" altLang="en-US" sz="5400" spc="-100" dirty="0"/>
              <a:t> </a:t>
            </a:r>
            <a:r>
              <a:rPr lang="en-US" altLang="zh-CN" sz="5400" spc="-100" dirty="0"/>
              <a:t>&amp;</a:t>
            </a:r>
            <a:r>
              <a:rPr lang="zh-CN" altLang="en-US" sz="5400" spc="-100" dirty="0"/>
              <a:t> </a:t>
            </a:r>
            <a:r>
              <a:rPr sz="5400" spc="-70" dirty="0"/>
              <a:t>SQL </a:t>
            </a:r>
            <a:r>
              <a:rPr sz="5400" spc="-100" dirty="0"/>
              <a:t>BASICS</a:t>
            </a:r>
            <a:endParaRPr sz="5400" dirty="0"/>
          </a:p>
        </p:txBody>
      </p:sp>
      <p:sp>
        <p:nvSpPr>
          <p:cNvPr id="4" name="object 4"/>
          <p:cNvSpPr txBox="1"/>
          <p:nvPr/>
        </p:nvSpPr>
        <p:spPr>
          <a:xfrm>
            <a:off x="764540" y="3488009"/>
            <a:ext cx="2703195" cy="1258358"/>
          </a:xfrm>
          <a:prstGeom prst="rect">
            <a:avLst/>
          </a:prstGeom>
        </p:spPr>
        <p:txBody>
          <a:bodyPr vert="horz" wrap="square" lIns="0" tIns="0" rIns="0" bIns="0" rtlCol="0">
            <a:spAutoFit/>
          </a:bodyPr>
          <a:lstStyle/>
          <a:p>
            <a:pPr marL="12700" marR="5080">
              <a:lnSpc>
                <a:spcPct val="117200"/>
              </a:lnSpc>
            </a:pPr>
            <a:r>
              <a:rPr sz="2400" dirty="0">
                <a:solidFill>
                  <a:srgbClr val="57576E"/>
                </a:solidFill>
                <a:latin typeface="Arial"/>
                <a:cs typeface="Arial"/>
              </a:rPr>
              <a:t>Database</a:t>
            </a:r>
            <a:r>
              <a:rPr sz="2400" spc="-100" dirty="0">
                <a:solidFill>
                  <a:srgbClr val="57576E"/>
                </a:solidFill>
                <a:latin typeface="Arial"/>
                <a:cs typeface="Arial"/>
              </a:rPr>
              <a:t> </a:t>
            </a:r>
            <a:r>
              <a:rPr sz="2400" dirty="0">
                <a:solidFill>
                  <a:srgbClr val="57576E"/>
                </a:solidFill>
                <a:latin typeface="Arial"/>
                <a:cs typeface="Arial"/>
              </a:rPr>
              <a:t>Concepts  </a:t>
            </a:r>
            <a:r>
              <a:rPr lang="en-US" altLang="zh-CN" sz="2400" dirty="0">
                <a:solidFill>
                  <a:srgbClr val="57576E"/>
                </a:solidFill>
                <a:latin typeface="Arial"/>
                <a:cs typeface="Arial"/>
              </a:rPr>
              <a:t>Spring 2021</a:t>
            </a:r>
            <a:endParaRPr lang="en-US" sz="2400" dirty="0">
              <a:solidFill>
                <a:srgbClr val="57576E"/>
              </a:solidFill>
              <a:latin typeface="Arial"/>
              <a:cs typeface="Arial"/>
            </a:endParaRPr>
          </a:p>
          <a:p>
            <a:pPr marL="12700" marR="5080">
              <a:lnSpc>
                <a:spcPct val="117200"/>
              </a:lnSpc>
            </a:pPr>
            <a:r>
              <a:rPr lang="en-US" sz="2400" dirty="0">
                <a:solidFill>
                  <a:srgbClr val="57576E"/>
                </a:solidFill>
                <a:latin typeface="Arial"/>
                <a:cs typeface="Arial"/>
              </a:rPr>
              <a:t>Week 3</a:t>
            </a:r>
            <a:endParaRPr sz="2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700087"/>
            <a:ext cx="7998460" cy="615553"/>
          </a:xfrm>
          <a:prstGeom prst="rect">
            <a:avLst/>
          </a:prstGeom>
        </p:spPr>
        <p:txBody>
          <a:bodyPr vert="horz" wrap="square" lIns="0" tIns="0" rIns="0" bIns="0" rtlCol="0">
            <a:spAutoFit/>
          </a:bodyPr>
          <a:lstStyle/>
          <a:p>
            <a:pPr marL="12700">
              <a:lnSpc>
                <a:spcPct val="100000"/>
              </a:lnSpc>
            </a:pPr>
            <a:r>
              <a:rPr spc="-95" dirty="0"/>
              <a:t>Relational</a:t>
            </a:r>
            <a:r>
              <a:rPr spc="-290" dirty="0"/>
              <a:t> </a:t>
            </a:r>
            <a:r>
              <a:rPr spc="-100" dirty="0"/>
              <a:t>Model</a:t>
            </a:r>
            <a:r>
              <a:rPr lang="en-US" spc="-100" dirty="0"/>
              <a:t> (Table 2.2)</a:t>
            </a:r>
            <a:endParaRPr spc="-100" dirty="0"/>
          </a:p>
        </p:txBody>
      </p:sp>
      <p:sp>
        <p:nvSpPr>
          <p:cNvPr id="3" name="object 3"/>
          <p:cNvSpPr txBox="1">
            <a:spLocks noGrp="1"/>
          </p:cNvSpPr>
          <p:nvPr>
            <p:ph sz="half" idx="2"/>
          </p:nvPr>
        </p:nvSpPr>
        <p:spPr>
          <a:xfrm>
            <a:off x="561340" y="1990725"/>
            <a:ext cx="3782060" cy="4381712"/>
          </a:xfrm>
          <a:prstGeom prst="rect">
            <a:avLst/>
          </a:prstGeom>
        </p:spPr>
        <p:txBody>
          <a:bodyPr vert="horz" wrap="square" lIns="0" tIns="0" rIns="0" bIns="0" rtlCol="0">
            <a:spAutoFit/>
          </a:bodyPr>
          <a:lstStyle/>
          <a:p>
            <a:pPr marL="1172210">
              <a:lnSpc>
                <a:spcPct val="100000"/>
              </a:lnSpc>
            </a:pPr>
            <a:r>
              <a:rPr dirty="0"/>
              <a:t>Advantages</a:t>
            </a:r>
          </a:p>
          <a:p>
            <a:pPr marL="355600" marR="5080" indent="-342900" algn="l" defTabSz="457200" rtl="0">
              <a:spcBef>
                <a:spcPts val="1010"/>
              </a:spcBef>
              <a:buClr>
                <a:srgbClr val="93A299"/>
              </a:buClr>
              <a:buSzPct val="85000"/>
              <a:buFont typeface="Arial" charset="0"/>
              <a:buChar char="•"/>
              <a:tabLst>
                <a:tab pos="195580" algn="l"/>
              </a:tabLst>
            </a:pPr>
            <a:r>
              <a:rPr kern="1200" dirty="0">
                <a:solidFill>
                  <a:srgbClr val="292934"/>
                </a:solidFill>
              </a:rPr>
              <a:t>Structural independence is  promoted using independent  tables</a:t>
            </a:r>
          </a:p>
          <a:p>
            <a:pPr marL="355600" marR="5080" indent="-342900" algn="l" defTabSz="457200" rtl="0">
              <a:spcBef>
                <a:spcPts val="1010"/>
              </a:spcBef>
              <a:buClr>
                <a:srgbClr val="93A299"/>
              </a:buClr>
              <a:buSzPct val="85000"/>
              <a:buFont typeface="Arial" charset="0"/>
              <a:buChar char="•"/>
              <a:tabLst>
                <a:tab pos="195580" algn="l"/>
              </a:tabLst>
            </a:pPr>
            <a:r>
              <a:rPr lang="en-US" altLang="zh-CN" kern="1200" dirty="0">
                <a:solidFill>
                  <a:srgbClr val="292934"/>
                </a:solidFill>
              </a:rPr>
              <a:t>T</a:t>
            </a:r>
            <a:r>
              <a:rPr kern="1200" dirty="0">
                <a:solidFill>
                  <a:srgbClr val="292934"/>
                </a:solidFill>
              </a:rPr>
              <a:t>abular view improves  conceptual simplicity</a:t>
            </a:r>
          </a:p>
          <a:p>
            <a:pPr marL="355600" marR="5080" indent="-342900" algn="l" defTabSz="457200" rtl="0">
              <a:spcBef>
                <a:spcPts val="1010"/>
              </a:spcBef>
              <a:buClr>
                <a:srgbClr val="93A299"/>
              </a:buClr>
              <a:buSzPct val="85000"/>
              <a:buFont typeface="Arial" charset="0"/>
              <a:buChar char="•"/>
              <a:tabLst>
                <a:tab pos="195580" algn="l"/>
              </a:tabLst>
            </a:pPr>
            <a:r>
              <a:rPr b="1" kern="1200" dirty="0">
                <a:solidFill>
                  <a:srgbClr val="292934"/>
                </a:solidFill>
              </a:rPr>
              <a:t>Ad hoc query capability is  based on SQL</a:t>
            </a:r>
          </a:p>
          <a:p>
            <a:pPr marL="355600" marR="5080" indent="-342900" algn="l" defTabSz="457200" rtl="0">
              <a:spcBef>
                <a:spcPts val="1010"/>
              </a:spcBef>
              <a:buClr>
                <a:srgbClr val="93A299"/>
              </a:buClr>
              <a:buSzPct val="85000"/>
              <a:buFont typeface="Arial" charset="0"/>
              <a:buChar char="•"/>
              <a:tabLst>
                <a:tab pos="195580" algn="l"/>
              </a:tabLst>
            </a:pPr>
            <a:r>
              <a:rPr kern="1200" dirty="0">
                <a:solidFill>
                  <a:srgbClr val="292934"/>
                </a:solidFill>
              </a:rPr>
              <a:t>Isolates the end user from  physical-level details</a:t>
            </a:r>
            <a:endParaRPr lang="en-US" kern="1200" dirty="0">
              <a:solidFill>
                <a:srgbClr val="292934"/>
              </a:solidFill>
            </a:endParaRPr>
          </a:p>
          <a:p>
            <a:pPr marL="355600" marR="5080" indent="-342900" algn="l" defTabSz="457200" rtl="0">
              <a:spcBef>
                <a:spcPts val="1010"/>
              </a:spcBef>
              <a:buClr>
                <a:srgbClr val="93A299"/>
              </a:buClr>
              <a:buSzPct val="85000"/>
              <a:buFont typeface="Arial" charset="0"/>
              <a:buChar char="•"/>
              <a:tabLst>
                <a:tab pos="195580" algn="l"/>
              </a:tabLst>
            </a:pPr>
            <a:r>
              <a:rPr lang="en-US" altLang="zh-CN" kern="1200" dirty="0">
                <a:solidFill>
                  <a:srgbClr val="292934"/>
                </a:solidFill>
              </a:rPr>
              <a:t>I</a:t>
            </a:r>
            <a:r>
              <a:rPr kern="1200" dirty="0">
                <a:solidFill>
                  <a:srgbClr val="292934"/>
                </a:solidFill>
              </a:rPr>
              <a:t>mproves implementation and  management simplicity</a:t>
            </a:r>
          </a:p>
        </p:txBody>
      </p:sp>
      <p:sp>
        <p:nvSpPr>
          <p:cNvPr id="4" name="object 4"/>
          <p:cNvSpPr txBox="1"/>
          <p:nvPr/>
        </p:nvSpPr>
        <p:spPr>
          <a:xfrm>
            <a:off x="4796790" y="1990725"/>
            <a:ext cx="4118610" cy="2691130"/>
          </a:xfrm>
          <a:prstGeom prst="rect">
            <a:avLst/>
          </a:prstGeom>
        </p:spPr>
        <p:txBody>
          <a:bodyPr vert="horz" wrap="square" lIns="0" tIns="0" rIns="0" bIns="0" rtlCol="0">
            <a:spAutoFit/>
          </a:bodyPr>
          <a:lstStyle/>
          <a:p>
            <a:pPr marL="1107440">
              <a:lnSpc>
                <a:spcPct val="100000"/>
              </a:lnSpc>
            </a:pPr>
            <a:r>
              <a:rPr sz="2000" dirty="0">
                <a:solidFill>
                  <a:srgbClr val="D2533C"/>
                </a:solidFill>
                <a:latin typeface="Arial"/>
                <a:cs typeface="Arial"/>
              </a:rPr>
              <a:t>Disadvantages</a:t>
            </a:r>
            <a:endParaRPr sz="2000" dirty="0">
              <a:latin typeface="Arial"/>
              <a:cs typeface="Arial"/>
            </a:endParaRPr>
          </a:p>
          <a:p>
            <a:pPr marL="355600" marR="5080" indent="-342900">
              <a:lnSpc>
                <a:spcPct val="100000"/>
              </a:lnSpc>
              <a:spcBef>
                <a:spcPts val="1010"/>
              </a:spcBef>
              <a:buClr>
                <a:srgbClr val="93A299"/>
              </a:buClr>
              <a:buSzPct val="85000"/>
              <a:buFont typeface="Arial" charset="0"/>
              <a:buChar char="•"/>
              <a:tabLst>
                <a:tab pos="195580" algn="l"/>
              </a:tabLst>
            </a:pPr>
            <a:r>
              <a:rPr sz="2000" dirty="0">
                <a:solidFill>
                  <a:srgbClr val="292934"/>
                </a:solidFill>
                <a:latin typeface="Arial"/>
                <a:cs typeface="Arial"/>
              </a:rPr>
              <a:t>Requires substantial hardware  and system software</a:t>
            </a:r>
            <a:r>
              <a:rPr sz="2000" spc="-100" dirty="0">
                <a:solidFill>
                  <a:srgbClr val="292934"/>
                </a:solidFill>
                <a:latin typeface="Arial"/>
                <a:cs typeface="Arial"/>
              </a:rPr>
              <a:t> </a:t>
            </a:r>
            <a:r>
              <a:rPr sz="2000" dirty="0">
                <a:solidFill>
                  <a:srgbClr val="292934"/>
                </a:solidFill>
                <a:latin typeface="Arial"/>
                <a:cs typeface="Arial"/>
              </a:rPr>
              <a:t>overhead</a:t>
            </a:r>
            <a:endParaRPr sz="2000" dirty="0">
              <a:latin typeface="Arial"/>
              <a:cs typeface="Arial"/>
            </a:endParaRPr>
          </a:p>
          <a:p>
            <a:pPr marL="355600" marR="257810" indent="-342900">
              <a:lnSpc>
                <a:spcPct val="98300"/>
              </a:lnSpc>
              <a:spcBef>
                <a:spcPts val="520"/>
              </a:spcBef>
              <a:buClr>
                <a:srgbClr val="93A299"/>
              </a:buClr>
              <a:buSzPct val="85000"/>
              <a:buFont typeface="Arial" charset="0"/>
              <a:buChar char="•"/>
              <a:tabLst>
                <a:tab pos="195580" algn="l"/>
              </a:tabLst>
            </a:pPr>
            <a:r>
              <a:rPr sz="2000" dirty="0">
                <a:solidFill>
                  <a:srgbClr val="292934"/>
                </a:solidFill>
                <a:latin typeface="Arial"/>
                <a:cs typeface="Arial"/>
              </a:rPr>
              <a:t>Conceptual simplicity gives  untrained people the tools</a:t>
            </a:r>
            <a:r>
              <a:rPr sz="2000" spc="-100" dirty="0">
                <a:solidFill>
                  <a:srgbClr val="292934"/>
                </a:solidFill>
                <a:latin typeface="Arial"/>
                <a:cs typeface="Arial"/>
              </a:rPr>
              <a:t> </a:t>
            </a:r>
            <a:r>
              <a:rPr sz="2000" dirty="0">
                <a:solidFill>
                  <a:srgbClr val="292934"/>
                </a:solidFill>
                <a:latin typeface="Arial"/>
                <a:cs typeface="Arial"/>
              </a:rPr>
              <a:t>to  use a good system</a:t>
            </a:r>
            <a:r>
              <a:rPr sz="2000" spc="-100" dirty="0">
                <a:solidFill>
                  <a:srgbClr val="292934"/>
                </a:solidFill>
                <a:latin typeface="Arial"/>
                <a:cs typeface="Arial"/>
              </a:rPr>
              <a:t> </a:t>
            </a:r>
            <a:r>
              <a:rPr sz="2000" dirty="0">
                <a:solidFill>
                  <a:srgbClr val="292934"/>
                </a:solidFill>
                <a:latin typeface="Arial"/>
                <a:cs typeface="Arial"/>
              </a:rPr>
              <a:t>poorly</a:t>
            </a:r>
            <a:endParaRPr sz="2000" dirty="0">
              <a:latin typeface="Arial"/>
              <a:cs typeface="Arial"/>
            </a:endParaRPr>
          </a:p>
          <a:p>
            <a:pPr marL="355600" marR="649605" indent="-342900">
              <a:lnSpc>
                <a:spcPct val="100800"/>
              </a:lnSpc>
              <a:spcBef>
                <a:spcPts val="459"/>
              </a:spcBef>
              <a:buClr>
                <a:srgbClr val="93A299"/>
              </a:buClr>
              <a:buSzPct val="85000"/>
              <a:buFont typeface="Arial" charset="0"/>
              <a:buChar char="•"/>
              <a:tabLst>
                <a:tab pos="195580" algn="l"/>
              </a:tabLst>
            </a:pPr>
            <a:r>
              <a:rPr sz="2000" dirty="0">
                <a:solidFill>
                  <a:srgbClr val="292934"/>
                </a:solidFill>
                <a:latin typeface="Arial"/>
                <a:cs typeface="Arial"/>
              </a:rPr>
              <a:t>May promote</a:t>
            </a:r>
            <a:r>
              <a:rPr sz="2000" spc="-100" dirty="0">
                <a:solidFill>
                  <a:srgbClr val="292934"/>
                </a:solidFill>
                <a:latin typeface="Arial"/>
                <a:cs typeface="Arial"/>
              </a:rPr>
              <a:t> </a:t>
            </a:r>
            <a:r>
              <a:rPr sz="2000" dirty="0">
                <a:solidFill>
                  <a:srgbClr val="292934"/>
                </a:solidFill>
                <a:latin typeface="Arial"/>
                <a:cs typeface="Arial"/>
              </a:rPr>
              <a:t>information  problems</a:t>
            </a:r>
            <a:endParaRPr sz="2000" dirty="0">
              <a:latin typeface="Arial"/>
              <a:cs typeface="Arial"/>
            </a:endParaRPr>
          </a:p>
        </p:txBody>
      </p:sp>
    </p:spTree>
    <p:extLst>
      <p:ext uri="{BB962C8B-B14F-4D97-AF65-F5344CB8AC3E}">
        <p14:creationId xmlns:p14="http://schemas.microsoft.com/office/powerpoint/2010/main" val="311043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00379"/>
            <a:ext cx="8072119" cy="841256"/>
          </a:xfrm>
          <a:prstGeom prst="rect">
            <a:avLst/>
          </a:prstGeom>
        </p:spPr>
        <p:txBody>
          <a:bodyPr vert="horz" wrap="square" lIns="0" tIns="223520" rIns="0" bIns="0" rtlCol="0">
            <a:spAutoFit/>
          </a:bodyPr>
          <a:lstStyle/>
          <a:p>
            <a:pPr marL="12700">
              <a:lnSpc>
                <a:spcPct val="100000"/>
              </a:lnSpc>
            </a:pPr>
            <a:r>
              <a:rPr lang="en-US" altLang="zh-CN" spc="-85" dirty="0"/>
              <a:t>R</a:t>
            </a:r>
            <a:r>
              <a:rPr spc="-95" dirty="0"/>
              <a:t>elational </a:t>
            </a:r>
            <a:r>
              <a:rPr lang="en-US" altLang="zh-CN" spc="-100" dirty="0"/>
              <a:t>Diagram</a:t>
            </a:r>
            <a:endParaRPr spc="-100" dirty="0"/>
          </a:p>
        </p:txBody>
      </p:sp>
      <p:pic>
        <p:nvPicPr>
          <p:cNvPr id="4" name="Picture 3"/>
          <p:cNvPicPr>
            <a:picLocks noChangeAspect="1"/>
          </p:cNvPicPr>
          <p:nvPr/>
        </p:nvPicPr>
        <p:blipFill>
          <a:blip r:embed="rId3"/>
          <a:stretch>
            <a:fillRect/>
          </a:stretch>
        </p:blipFill>
        <p:spPr>
          <a:xfrm>
            <a:off x="2325369" y="2353399"/>
            <a:ext cx="4493260" cy="4222094"/>
          </a:xfrm>
          <a:prstGeom prst="rect">
            <a:avLst/>
          </a:prstGeom>
        </p:spPr>
      </p:pic>
      <p:sp>
        <p:nvSpPr>
          <p:cNvPr id="5" name="Rectangle 4"/>
          <p:cNvSpPr/>
          <p:nvPr/>
        </p:nvSpPr>
        <p:spPr>
          <a:xfrm>
            <a:off x="594868" y="1337736"/>
            <a:ext cx="8000999" cy="1015663"/>
          </a:xfrm>
          <a:prstGeom prst="rect">
            <a:avLst/>
          </a:prstGeom>
        </p:spPr>
        <p:txBody>
          <a:bodyPr wrap="square">
            <a:spAutoFit/>
          </a:bodyPr>
          <a:lstStyle/>
          <a:p>
            <a:r>
              <a:rPr lang="en-US" sz="2000" dirty="0">
                <a:latin typeface="Arial" charset="0"/>
                <a:ea typeface="Arial" charset="0"/>
                <a:cs typeface="Arial" charset="0"/>
              </a:rPr>
              <a:t>A relational diagram is a representation of the relational database’s entities, the attributes within those</a:t>
            </a:r>
            <a:r>
              <a:rPr lang="zh-CN" altLang="en-US" sz="2000" dirty="0">
                <a:latin typeface="Arial" charset="0"/>
                <a:ea typeface="Arial" charset="0"/>
                <a:cs typeface="Arial" charset="0"/>
              </a:rPr>
              <a:t> </a:t>
            </a:r>
            <a:r>
              <a:rPr lang="en-US" sz="2000" dirty="0">
                <a:latin typeface="Arial" charset="0"/>
                <a:ea typeface="Arial" charset="0"/>
                <a:cs typeface="Arial" charset="0"/>
              </a:rPr>
              <a:t>entities, and the relationships between those entities</a:t>
            </a:r>
            <a:r>
              <a:rPr lang="en-US" altLang="zh-CN" sz="2000" dirty="0">
                <a:latin typeface="Arial" charset="0"/>
                <a:ea typeface="Arial" charset="0"/>
                <a:cs typeface="Arial" charset="0"/>
              </a:rPr>
              <a:t>.</a:t>
            </a:r>
            <a:endParaRPr lang="en-US" sz="2000" dirty="0">
              <a:effectLst/>
              <a:latin typeface="Arial" charset="0"/>
              <a:ea typeface="Arial" charset="0"/>
              <a:cs typeface="Arial" charset="0"/>
            </a:endParaRPr>
          </a:p>
        </p:txBody>
      </p:sp>
    </p:spTree>
    <p:extLst>
      <p:ext uri="{BB962C8B-B14F-4D97-AF65-F5344CB8AC3E}">
        <p14:creationId xmlns:p14="http://schemas.microsoft.com/office/powerpoint/2010/main" val="2026646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2720" rIns="0" bIns="0" rtlCol="0">
            <a:spAutoFit/>
          </a:bodyPr>
          <a:lstStyle/>
          <a:p>
            <a:pPr marL="12700">
              <a:lnSpc>
                <a:spcPct val="100000"/>
              </a:lnSpc>
            </a:pPr>
            <a:r>
              <a:rPr spc="-70" dirty="0"/>
              <a:t>The </a:t>
            </a:r>
            <a:r>
              <a:rPr spc="-90" dirty="0"/>
              <a:t>Entity </a:t>
            </a:r>
            <a:r>
              <a:rPr spc="-100" dirty="0"/>
              <a:t>Relationship</a:t>
            </a:r>
            <a:r>
              <a:rPr spc="-475" dirty="0"/>
              <a:t> </a:t>
            </a:r>
            <a:r>
              <a:rPr spc="-105" dirty="0"/>
              <a:t>Model</a:t>
            </a:r>
          </a:p>
        </p:txBody>
      </p:sp>
      <p:sp>
        <p:nvSpPr>
          <p:cNvPr id="3" name="object 3"/>
          <p:cNvSpPr txBox="1"/>
          <p:nvPr/>
        </p:nvSpPr>
        <p:spPr>
          <a:xfrm>
            <a:off x="228598" y="1371600"/>
            <a:ext cx="8686801" cy="6039602"/>
          </a:xfrm>
          <a:prstGeom prst="rect">
            <a:avLst/>
          </a:prstGeom>
        </p:spPr>
        <p:txBody>
          <a:bodyPr vert="horz" wrap="square" lIns="0" tIns="0" rIns="0" bIns="0" rtlCol="0">
            <a:spAutoFit/>
          </a:bodyPr>
          <a:lstStyle/>
          <a:p>
            <a:pPr marL="355600" indent="-342900">
              <a:lnSpc>
                <a:spcPct val="100000"/>
              </a:lnSpc>
              <a:spcBef>
                <a:spcPts val="515"/>
              </a:spcBef>
              <a:buFont typeface="Wingdings" charset="2"/>
              <a:buChar char="§"/>
              <a:tabLst>
                <a:tab pos="268605" algn="l"/>
              </a:tabLst>
            </a:pPr>
            <a:r>
              <a:rPr sz="2400" b="1" dirty="0">
                <a:solidFill>
                  <a:srgbClr val="292934"/>
                </a:solidFill>
                <a:latin typeface="Arial"/>
                <a:cs typeface="Arial"/>
              </a:rPr>
              <a:t>Entity relationship diagram</a:t>
            </a:r>
            <a:r>
              <a:rPr sz="2400" b="1" spc="-105" dirty="0">
                <a:solidFill>
                  <a:srgbClr val="292934"/>
                </a:solidFill>
                <a:latin typeface="Arial"/>
                <a:cs typeface="Arial"/>
              </a:rPr>
              <a:t> </a:t>
            </a:r>
            <a:r>
              <a:rPr sz="2400" b="1" dirty="0">
                <a:solidFill>
                  <a:srgbClr val="292934"/>
                </a:solidFill>
                <a:latin typeface="Arial"/>
                <a:cs typeface="Arial"/>
              </a:rPr>
              <a:t>(ERD)</a:t>
            </a:r>
            <a:endParaRPr sz="2400" dirty="0">
              <a:latin typeface="Arial"/>
              <a:cs typeface="Arial"/>
            </a:endParaRPr>
          </a:p>
          <a:p>
            <a:pPr marL="812800" marR="583565" lvl="1" indent="-342900">
              <a:lnSpc>
                <a:spcPct val="101099"/>
              </a:lnSpc>
              <a:spcBef>
                <a:spcPts val="495"/>
              </a:spcBef>
              <a:buClr>
                <a:srgbClr val="93A299"/>
              </a:buClr>
              <a:buSzPct val="85416"/>
              <a:buFont typeface="Arial"/>
              <a:buChar char="•"/>
              <a:tabLst>
                <a:tab pos="268605" algn="l"/>
              </a:tabLst>
            </a:pPr>
            <a:r>
              <a:rPr sz="2000" dirty="0">
                <a:solidFill>
                  <a:srgbClr val="292934"/>
                </a:solidFill>
                <a:latin typeface="Arial"/>
                <a:cs typeface="Arial"/>
              </a:rPr>
              <a:t>Uses graphic representations to model database components</a:t>
            </a:r>
            <a:endParaRPr lang="en-US" sz="2000" dirty="0">
              <a:solidFill>
                <a:srgbClr val="292934"/>
              </a:solidFill>
              <a:latin typeface="Arial"/>
              <a:cs typeface="Arial"/>
            </a:endParaRPr>
          </a:p>
          <a:p>
            <a:pPr marL="812800" marR="583565" lvl="1" indent="-342900">
              <a:lnSpc>
                <a:spcPct val="101099"/>
              </a:lnSpc>
              <a:spcBef>
                <a:spcPts val="495"/>
              </a:spcBef>
              <a:buClr>
                <a:srgbClr val="93A299"/>
              </a:buClr>
              <a:buSzPct val="85416"/>
              <a:buFont typeface="Arial"/>
              <a:buChar char="•"/>
              <a:tabLst>
                <a:tab pos="268605" algn="l"/>
              </a:tabLst>
            </a:pPr>
            <a:r>
              <a:rPr lang="en-US" sz="2000" dirty="0">
                <a:solidFill>
                  <a:srgbClr val="292934"/>
                </a:solidFill>
                <a:latin typeface="Arial"/>
                <a:cs typeface="Arial"/>
              </a:rPr>
              <a:t>Helps identify the database's main entities and their relationships</a:t>
            </a:r>
          </a:p>
          <a:p>
            <a:pPr marL="355600" indent="-342900">
              <a:spcBef>
                <a:spcPts val="515"/>
              </a:spcBef>
              <a:buFont typeface="Wingdings" charset="2"/>
              <a:buChar char="§"/>
              <a:tabLst>
                <a:tab pos="268605" algn="l"/>
              </a:tabLst>
            </a:pPr>
            <a:r>
              <a:rPr lang="en-US" sz="2400" b="1" dirty="0">
                <a:solidFill>
                  <a:srgbClr val="292934"/>
                </a:solidFill>
                <a:latin typeface="Arial"/>
                <a:cs typeface="Arial"/>
              </a:rPr>
              <a:t>Entity: </a:t>
            </a:r>
            <a:r>
              <a:rPr lang="en-US" sz="2400" dirty="0">
                <a:solidFill>
                  <a:srgbClr val="292934"/>
                </a:solidFill>
                <a:latin typeface="Arial"/>
                <a:cs typeface="Arial"/>
              </a:rPr>
              <a:t>Anything about which data will be collected and stored</a:t>
            </a:r>
          </a:p>
          <a:p>
            <a:pPr marL="812800" marR="583565" lvl="1" indent="-342900">
              <a:lnSpc>
                <a:spcPct val="101099"/>
              </a:lnSpc>
              <a:spcBef>
                <a:spcPts val="495"/>
              </a:spcBef>
              <a:buClr>
                <a:srgbClr val="93A299"/>
              </a:buClr>
              <a:buSzPct val="85416"/>
              <a:buFont typeface="Arial"/>
              <a:buChar char="•"/>
              <a:tabLst>
                <a:tab pos="268605" algn="l"/>
              </a:tabLst>
            </a:pPr>
            <a:r>
              <a:rPr lang="en-US" sz="2000" b="1" dirty="0">
                <a:solidFill>
                  <a:srgbClr val="292934"/>
                </a:solidFill>
                <a:latin typeface="Arial"/>
                <a:cs typeface="Arial"/>
              </a:rPr>
              <a:t>Rows in the relational table: </a:t>
            </a:r>
            <a:r>
              <a:rPr sz="2000" dirty="0">
                <a:solidFill>
                  <a:srgbClr val="292934"/>
                </a:solidFill>
                <a:latin typeface="Arial"/>
                <a:cs typeface="Arial"/>
              </a:rPr>
              <a:t>Entity instance or entity occurrence</a:t>
            </a:r>
            <a:endParaRPr lang="en-US" sz="2000" dirty="0">
              <a:solidFill>
                <a:srgbClr val="292934"/>
              </a:solidFill>
              <a:latin typeface="Arial"/>
              <a:cs typeface="Arial"/>
            </a:endParaRPr>
          </a:p>
          <a:p>
            <a:pPr marL="812800" marR="583565" lvl="1" indent="-342900">
              <a:lnSpc>
                <a:spcPct val="101099"/>
              </a:lnSpc>
              <a:spcBef>
                <a:spcPts val="495"/>
              </a:spcBef>
              <a:buClr>
                <a:srgbClr val="93A299"/>
              </a:buClr>
              <a:buSzPct val="85416"/>
              <a:buFont typeface="Arial"/>
              <a:buChar char="•"/>
              <a:tabLst>
                <a:tab pos="268605" algn="l"/>
              </a:tabLst>
            </a:pPr>
            <a:r>
              <a:rPr lang="en-US" altLang="zh-CN" sz="2000" b="1" dirty="0">
                <a:solidFill>
                  <a:srgbClr val="292934"/>
                </a:solidFill>
                <a:latin typeface="Arial"/>
                <a:cs typeface="Arial"/>
              </a:rPr>
              <a:t>A</a:t>
            </a:r>
            <a:r>
              <a:rPr lang="zh-CN" altLang="en-US" sz="2000" b="1" dirty="0">
                <a:solidFill>
                  <a:srgbClr val="292934"/>
                </a:solidFill>
                <a:latin typeface="Arial"/>
                <a:cs typeface="Arial"/>
              </a:rPr>
              <a:t> </a:t>
            </a:r>
            <a:r>
              <a:rPr lang="en-US" altLang="zh-CN" sz="2000" b="1" dirty="0">
                <a:solidFill>
                  <a:srgbClr val="292934"/>
                </a:solidFill>
                <a:latin typeface="Arial"/>
                <a:cs typeface="Arial"/>
              </a:rPr>
              <a:t>collection</a:t>
            </a:r>
            <a:r>
              <a:rPr lang="zh-CN" altLang="en-US" sz="2000" b="1" dirty="0">
                <a:solidFill>
                  <a:srgbClr val="292934"/>
                </a:solidFill>
                <a:latin typeface="Arial"/>
                <a:cs typeface="Arial"/>
              </a:rPr>
              <a:t> </a:t>
            </a:r>
            <a:r>
              <a:rPr lang="en-US" altLang="zh-CN" sz="2000" b="1" dirty="0">
                <a:solidFill>
                  <a:srgbClr val="292934"/>
                </a:solidFill>
                <a:latin typeface="Arial"/>
                <a:cs typeface="Arial"/>
              </a:rPr>
              <a:t>of</a:t>
            </a:r>
            <a:r>
              <a:rPr lang="zh-CN" altLang="en-US" sz="2000" b="1" dirty="0">
                <a:solidFill>
                  <a:srgbClr val="292934"/>
                </a:solidFill>
                <a:latin typeface="Arial"/>
                <a:cs typeface="Arial"/>
              </a:rPr>
              <a:t> </a:t>
            </a:r>
            <a:r>
              <a:rPr lang="en-US" altLang="zh-CN" sz="2000" b="1" dirty="0">
                <a:solidFill>
                  <a:srgbClr val="292934"/>
                </a:solidFill>
                <a:latin typeface="Arial"/>
                <a:cs typeface="Arial"/>
              </a:rPr>
              <a:t>entity</a:t>
            </a:r>
            <a:r>
              <a:rPr lang="zh-CN" altLang="en-US" sz="2000" b="1" dirty="0">
                <a:solidFill>
                  <a:srgbClr val="292934"/>
                </a:solidFill>
                <a:latin typeface="Arial"/>
                <a:cs typeface="Arial"/>
              </a:rPr>
              <a:t> </a:t>
            </a:r>
            <a:r>
              <a:rPr lang="en-US" altLang="zh-CN" sz="2000" b="1" dirty="0">
                <a:solidFill>
                  <a:srgbClr val="292934"/>
                </a:solidFill>
                <a:latin typeface="Arial"/>
                <a:cs typeface="Arial"/>
              </a:rPr>
              <a:t>instance:</a:t>
            </a:r>
            <a:r>
              <a:rPr lang="zh-CN" altLang="en-US" sz="2000" b="1" dirty="0">
                <a:solidFill>
                  <a:srgbClr val="292934"/>
                </a:solidFill>
                <a:latin typeface="Arial"/>
                <a:cs typeface="Arial"/>
              </a:rPr>
              <a:t> </a:t>
            </a:r>
            <a:r>
              <a:rPr lang="en-US" altLang="zh-CN" sz="2000" b="1" dirty="0">
                <a:solidFill>
                  <a:srgbClr val="292934"/>
                </a:solidFill>
                <a:latin typeface="Arial"/>
                <a:cs typeface="Arial"/>
              </a:rPr>
              <a:t>Entity</a:t>
            </a:r>
            <a:r>
              <a:rPr lang="zh-CN" altLang="en-US" sz="2000" b="1" dirty="0">
                <a:solidFill>
                  <a:srgbClr val="292934"/>
                </a:solidFill>
                <a:latin typeface="Arial"/>
                <a:cs typeface="Arial"/>
              </a:rPr>
              <a:t> </a:t>
            </a:r>
            <a:r>
              <a:rPr lang="en-US" altLang="zh-CN" sz="2000" b="1" dirty="0">
                <a:solidFill>
                  <a:srgbClr val="292934"/>
                </a:solidFill>
                <a:latin typeface="Arial"/>
                <a:cs typeface="Arial"/>
              </a:rPr>
              <a:t>set</a:t>
            </a:r>
            <a:endParaRPr lang="en-US" sz="2000" b="1" dirty="0">
              <a:solidFill>
                <a:srgbClr val="292934"/>
              </a:solidFill>
              <a:latin typeface="Arial"/>
              <a:cs typeface="Arial"/>
            </a:endParaRPr>
          </a:p>
          <a:p>
            <a:pPr marL="355600" indent="-342900">
              <a:lnSpc>
                <a:spcPct val="100000"/>
              </a:lnSpc>
              <a:spcBef>
                <a:spcPts val="515"/>
              </a:spcBef>
              <a:buFont typeface="Wingdings" charset="2"/>
              <a:buChar char="§"/>
              <a:tabLst>
                <a:tab pos="268605" algn="l"/>
              </a:tabLst>
            </a:pPr>
            <a:r>
              <a:rPr lang="en-US" sz="2400" b="1" dirty="0">
                <a:solidFill>
                  <a:srgbClr val="292934"/>
                </a:solidFill>
                <a:latin typeface="Arial"/>
                <a:cs typeface="Arial"/>
              </a:rPr>
              <a:t>Attribute: </a:t>
            </a:r>
            <a:r>
              <a:rPr lang="en-US" sz="2400" dirty="0">
                <a:solidFill>
                  <a:srgbClr val="292934"/>
                </a:solidFill>
                <a:latin typeface="Arial"/>
                <a:cs typeface="Arial"/>
              </a:rPr>
              <a:t>Describes particular characteristics of an entity</a:t>
            </a:r>
            <a:endParaRPr sz="2400" dirty="0">
              <a:solidFill>
                <a:srgbClr val="292934"/>
              </a:solidFill>
              <a:latin typeface="Arial"/>
              <a:cs typeface="Arial"/>
            </a:endParaRPr>
          </a:p>
          <a:p>
            <a:pPr marL="355600" indent="-342900">
              <a:lnSpc>
                <a:spcPct val="100000"/>
              </a:lnSpc>
              <a:spcBef>
                <a:spcPts val="515"/>
              </a:spcBef>
              <a:buFont typeface="Wingdings" charset="2"/>
              <a:buChar char="§"/>
              <a:tabLst>
                <a:tab pos="268605" algn="l"/>
              </a:tabLst>
            </a:pPr>
            <a:r>
              <a:rPr lang="en-US" sz="2400" b="1" dirty="0">
                <a:solidFill>
                  <a:srgbClr val="292934"/>
                </a:solidFill>
                <a:latin typeface="Arial"/>
                <a:cs typeface="Arial"/>
              </a:rPr>
              <a:t>Relationship: </a:t>
            </a:r>
            <a:r>
              <a:rPr lang="en-US" sz="2400" dirty="0">
                <a:solidFill>
                  <a:srgbClr val="292934"/>
                </a:solidFill>
                <a:latin typeface="Arial"/>
                <a:cs typeface="Arial"/>
              </a:rPr>
              <a:t>Describes</a:t>
            </a:r>
            <a:r>
              <a:rPr lang="en-US" sz="2400" b="1" dirty="0">
                <a:solidFill>
                  <a:srgbClr val="292934"/>
                </a:solidFill>
                <a:latin typeface="Arial"/>
                <a:cs typeface="Arial"/>
              </a:rPr>
              <a:t> </a:t>
            </a:r>
            <a:r>
              <a:rPr lang="en-US" sz="2400" dirty="0">
                <a:solidFill>
                  <a:srgbClr val="292934"/>
                </a:solidFill>
                <a:latin typeface="Arial"/>
                <a:cs typeface="Arial"/>
              </a:rPr>
              <a:t>associations among entity </a:t>
            </a:r>
          </a:p>
          <a:p>
            <a:pPr marL="812800" marR="583565" lvl="1" indent="-342900">
              <a:lnSpc>
                <a:spcPct val="101099"/>
              </a:lnSpc>
              <a:spcBef>
                <a:spcPts val="495"/>
              </a:spcBef>
              <a:buClr>
                <a:srgbClr val="93A299"/>
              </a:buClr>
              <a:buSzPct val="85416"/>
              <a:buFont typeface="Arial"/>
              <a:buChar char="•"/>
              <a:tabLst>
                <a:tab pos="268605" algn="l"/>
              </a:tabLst>
            </a:pPr>
            <a:r>
              <a:rPr sz="2000" b="1" dirty="0">
                <a:solidFill>
                  <a:srgbClr val="292934"/>
                </a:solidFill>
                <a:latin typeface="Arial"/>
                <a:cs typeface="Arial"/>
              </a:rPr>
              <a:t>Connectivity: </a:t>
            </a:r>
            <a:r>
              <a:rPr lang="en-US" sz="2000" b="1" dirty="0">
                <a:solidFill>
                  <a:srgbClr val="292934"/>
                </a:solidFill>
                <a:latin typeface="Arial"/>
                <a:cs typeface="Arial"/>
              </a:rPr>
              <a:t>Describes the relationship classification</a:t>
            </a:r>
          </a:p>
          <a:p>
            <a:pPr marL="812800" marR="583565" lvl="1" indent="-342900">
              <a:lnSpc>
                <a:spcPct val="101099"/>
              </a:lnSpc>
              <a:spcBef>
                <a:spcPts val="495"/>
              </a:spcBef>
              <a:buClr>
                <a:srgbClr val="93A299"/>
              </a:buClr>
              <a:buSzPct val="85416"/>
              <a:buFont typeface="Arial"/>
              <a:buChar char="•"/>
              <a:tabLst>
                <a:tab pos="268605" algn="l"/>
              </a:tabLst>
            </a:pPr>
            <a:r>
              <a:rPr lang="en-US" altLang="zh-CN" sz="2000" b="1" dirty="0">
                <a:solidFill>
                  <a:srgbClr val="292934"/>
                </a:solidFill>
                <a:latin typeface="Arial"/>
                <a:cs typeface="Arial"/>
              </a:rPr>
              <a:t>C</a:t>
            </a:r>
            <a:r>
              <a:rPr lang="en-US" sz="2000" b="1" dirty="0">
                <a:solidFill>
                  <a:srgbClr val="292934"/>
                </a:solidFill>
                <a:latin typeface="Arial"/>
                <a:cs typeface="Arial"/>
              </a:rPr>
              <a:t>ardinality</a:t>
            </a:r>
            <a:r>
              <a:rPr lang="zh-CN" altLang="en-US" sz="2000" b="1" dirty="0">
                <a:solidFill>
                  <a:srgbClr val="292934"/>
                </a:solidFill>
                <a:latin typeface="Arial"/>
                <a:cs typeface="Arial"/>
              </a:rPr>
              <a:t>: </a:t>
            </a:r>
            <a:r>
              <a:rPr lang="en-US" sz="2000" dirty="0">
                <a:solidFill>
                  <a:srgbClr val="292934"/>
                </a:solidFill>
                <a:latin typeface="Arial"/>
                <a:cs typeface="Arial"/>
              </a:rPr>
              <a:t>Expresses the minimum and maximum number of entity occurrences associated with one occurrence of related entity</a:t>
            </a:r>
          </a:p>
          <a:p>
            <a:pPr marL="469900" lvl="1">
              <a:lnSpc>
                <a:spcPct val="100000"/>
              </a:lnSpc>
              <a:spcBef>
                <a:spcPts val="495"/>
              </a:spcBef>
              <a:tabLst>
                <a:tab pos="268605" algn="l"/>
              </a:tabLst>
            </a:pPr>
            <a:endParaRPr lang="en-US" sz="2000" b="1" dirty="0">
              <a:solidFill>
                <a:srgbClr val="292934"/>
              </a:solidFill>
              <a:latin typeface="Arial"/>
              <a:cs typeface="Arial"/>
            </a:endParaRPr>
          </a:p>
          <a:p>
            <a:pPr marL="12700">
              <a:lnSpc>
                <a:spcPct val="100000"/>
              </a:lnSpc>
              <a:spcBef>
                <a:spcPts val="595"/>
              </a:spcBef>
              <a:tabLst>
                <a:tab pos="268605" algn="l"/>
              </a:tabLst>
            </a:pPr>
            <a:endParaRPr sz="2400" dirty="0">
              <a:latin typeface="Arial"/>
              <a:cs typeface="Arial"/>
            </a:endParaRPr>
          </a:p>
        </p:txBody>
      </p:sp>
    </p:spTree>
    <p:extLst>
      <p:ext uri="{BB962C8B-B14F-4D97-AF65-F5344CB8AC3E}">
        <p14:creationId xmlns:p14="http://schemas.microsoft.com/office/powerpoint/2010/main" val="193573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marR="5080">
              <a:lnSpc>
                <a:spcPts val="4300"/>
              </a:lnSpc>
            </a:pPr>
            <a:r>
              <a:rPr sz="3600" spc="-70" dirty="0"/>
              <a:t>The </a:t>
            </a:r>
            <a:r>
              <a:rPr sz="3600" spc="-95" dirty="0"/>
              <a:t>Object-Oriented </a:t>
            </a:r>
            <a:r>
              <a:rPr sz="3600" spc="-80" dirty="0"/>
              <a:t>Data </a:t>
            </a:r>
            <a:r>
              <a:rPr sz="3600" spc="-85" dirty="0"/>
              <a:t>Model</a:t>
            </a:r>
            <a:r>
              <a:rPr sz="3600" spc="-640" dirty="0"/>
              <a:t> </a:t>
            </a:r>
            <a:r>
              <a:rPr sz="3600" spc="-105" dirty="0"/>
              <a:t>(OODM)  </a:t>
            </a:r>
            <a:r>
              <a:rPr sz="3600" spc="-55" dirty="0"/>
              <a:t>or </a:t>
            </a:r>
            <a:r>
              <a:rPr sz="3600" spc="-90" dirty="0"/>
              <a:t>Semantic </a:t>
            </a:r>
            <a:r>
              <a:rPr sz="3600" spc="-80" dirty="0"/>
              <a:t>Data</a:t>
            </a:r>
            <a:r>
              <a:rPr sz="3600" spc="-530" dirty="0"/>
              <a:t> </a:t>
            </a:r>
            <a:r>
              <a:rPr sz="3600" spc="-100" dirty="0"/>
              <a:t>Model</a:t>
            </a:r>
            <a:endParaRPr sz="3600" dirty="0"/>
          </a:p>
        </p:txBody>
      </p:sp>
      <p:sp>
        <p:nvSpPr>
          <p:cNvPr id="3" name="object 3"/>
          <p:cNvSpPr txBox="1"/>
          <p:nvPr/>
        </p:nvSpPr>
        <p:spPr>
          <a:xfrm>
            <a:off x="637540" y="1666240"/>
            <a:ext cx="7668260" cy="3706143"/>
          </a:xfrm>
          <a:prstGeom prst="rect">
            <a:avLst/>
          </a:prstGeom>
        </p:spPr>
        <p:txBody>
          <a:bodyPr vert="horz" wrap="square" lIns="0" tIns="0" rIns="0" bIns="0" rtlCol="0">
            <a:spAutoFit/>
          </a:bodyPr>
          <a:lstStyle/>
          <a:p>
            <a:pPr marL="355600" marR="5080" indent="-342900">
              <a:spcBef>
                <a:spcPts val="515"/>
              </a:spcBef>
              <a:buFont typeface="Wingdings" charset="2"/>
              <a:buChar char="§"/>
              <a:tabLst>
                <a:tab pos="268605" algn="l"/>
              </a:tabLst>
            </a:pPr>
            <a:r>
              <a:rPr sz="2400" b="1" dirty="0">
                <a:solidFill>
                  <a:srgbClr val="292934"/>
                </a:solidFill>
                <a:latin typeface="Arial"/>
                <a:cs typeface="Arial"/>
              </a:rPr>
              <a:t>Object: </a:t>
            </a:r>
            <a:r>
              <a:rPr lang="en-US" sz="2400" b="1" dirty="0">
                <a:solidFill>
                  <a:srgbClr val="292934"/>
                </a:solidFill>
                <a:latin typeface="Arial"/>
                <a:cs typeface="Arial"/>
              </a:rPr>
              <a:t>Abstraction of real-world entity</a:t>
            </a:r>
          </a:p>
          <a:p>
            <a:pPr marL="812800" marR="583565" lvl="1" indent="-342900">
              <a:lnSpc>
                <a:spcPct val="101099"/>
              </a:lnSpc>
              <a:spcBef>
                <a:spcPts val="495"/>
              </a:spcBef>
              <a:buClr>
                <a:srgbClr val="93A299"/>
              </a:buClr>
              <a:buSzPct val="85416"/>
              <a:buFont typeface="Arial"/>
              <a:buChar char="•"/>
              <a:tabLst>
                <a:tab pos="268605" algn="l"/>
              </a:tabLst>
            </a:pPr>
            <a:r>
              <a:rPr lang="en-US" sz="2000" dirty="0">
                <a:solidFill>
                  <a:srgbClr val="292934"/>
                </a:solidFill>
                <a:latin typeface="Arial"/>
                <a:cs typeface="Arial"/>
              </a:rPr>
              <a:t>Contains data and their relationships with operations that are performed on it (have greater semantic content than an entity)</a:t>
            </a:r>
          </a:p>
          <a:p>
            <a:pPr marL="812800" marR="583565" lvl="1" indent="-342900">
              <a:lnSpc>
                <a:spcPct val="101099"/>
              </a:lnSpc>
              <a:spcBef>
                <a:spcPts val="495"/>
              </a:spcBef>
              <a:buClr>
                <a:srgbClr val="93A299"/>
              </a:buClr>
              <a:buSzPct val="85416"/>
              <a:buFont typeface="Arial"/>
              <a:buChar char="•"/>
              <a:tabLst>
                <a:tab pos="268605" algn="l"/>
              </a:tabLst>
            </a:pPr>
            <a:r>
              <a:rPr lang="en-US" altLang="zh-CN" sz="2000" dirty="0">
                <a:solidFill>
                  <a:srgbClr val="292934"/>
                </a:solidFill>
                <a:latin typeface="Arial"/>
                <a:cs typeface="Arial"/>
              </a:rPr>
              <a:t>Similar</a:t>
            </a:r>
            <a:r>
              <a:rPr lang="zh-CN" altLang="en-US" sz="2000" dirty="0">
                <a:solidFill>
                  <a:srgbClr val="292934"/>
                </a:solidFill>
                <a:latin typeface="Arial"/>
                <a:cs typeface="Arial"/>
              </a:rPr>
              <a:t> </a:t>
            </a:r>
            <a:r>
              <a:rPr lang="en-US" altLang="zh-CN" sz="2000" dirty="0">
                <a:solidFill>
                  <a:srgbClr val="292934"/>
                </a:solidFill>
                <a:latin typeface="Arial"/>
                <a:cs typeface="Arial"/>
              </a:rPr>
              <a:t>to</a:t>
            </a:r>
            <a:r>
              <a:rPr lang="zh-CN" altLang="en-US" sz="2000" dirty="0">
                <a:solidFill>
                  <a:srgbClr val="292934"/>
                </a:solidFill>
                <a:latin typeface="Arial"/>
                <a:cs typeface="Arial"/>
              </a:rPr>
              <a:t> </a:t>
            </a:r>
            <a:r>
              <a:rPr lang="en-US" sz="2000" dirty="0">
                <a:solidFill>
                  <a:srgbClr val="292934"/>
                </a:solidFill>
                <a:latin typeface="Arial"/>
                <a:cs typeface="Arial"/>
              </a:rPr>
              <a:t>an ER model’s entity</a:t>
            </a:r>
            <a:r>
              <a:rPr lang="en-US" altLang="zh-CN" sz="2000" dirty="0">
                <a:solidFill>
                  <a:srgbClr val="292934"/>
                </a:solidFill>
                <a:latin typeface="Arial"/>
                <a:cs typeface="Arial"/>
              </a:rPr>
              <a:t>;</a:t>
            </a:r>
            <a:r>
              <a:rPr lang="zh-CN" altLang="en-US" sz="2000" dirty="0">
                <a:solidFill>
                  <a:srgbClr val="292934"/>
                </a:solidFill>
                <a:latin typeface="Arial"/>
                <a:cs typeface="Arial"/>
              </a:rPr>
              <a:t> </a:t>
            </a:r>
            <a:r>
              <a:rPr lang="en-US" sz="2000" dirty="0">
                <a:solidFill>
                  <a:srgbClr val="292934"/>
                </a:solidFill>
                <a:latin typeface="Arial"/>
                <a:cs typeface="Arial"/>
              </a:rPr>
              <a:t>More precisely, an object represents only one occurrence of an entity</a:t>
            </a:r>
          </a:p>
          <a:p>
            <a:pPr marL="355600" marR="5080" indent="-342900">
              <a:lnSpc>
                <a:spcPts val="2820"/>
              </a:lnSpc>
              <a:spcBef>
                <a:spcPts val="515"/>
              </a:spcBef>
              <a:buFont typeface="Wingdings" charset="2"/>
              <a:buChar char="§"/>
              <a:tabLst>
                <a:tab pos="268605" algn="l"/>
              </a:tabLst>
            </a:pPr>
            <a:r>
              <a:rPr sz="2400" b="1" dirty="0">
                <a:solidFill>
                  <a:srgbClr val="292934"/>
                </a:solidFill>
                <a:latin typeface="Arial"/>
                <a:cs typeface="Arial"/>
              </a:rPr>
              <a:t>Attributes</a:t>
            </a:r>
            <a:r>
              <a:rPr lang="en-US" sz="2400" b="1" dirty="0">
                <a:solidFill>
                  <a:srgbClr val="292934"/>
                </a:solidFill>
                <a:latin typeface="Arial"/>
                <a:cs typeface="Arial"/>
              </a:rPr>
              <a:t>: </a:t>
            </a:r>
            <a:r>
              <a:rPr sz="2400" b="1" dirty="0">
                <a:solidFill>
                  <a:srgbClr val="292934"/>
                </a:solidFill>
                <a:latin typeface="Arial"/>
                <a:cs typeface="Arial"/>
              </a:rPr>
              <a:t>Describe the properties of an object</a:t>
            </a:r>
            <a:endParaRPr lang="en-US" sz="2400" b="1" dirty="0">
              <a:solidFill>
                <a:srgbClr val="292934"/>
              </a:solidFill>
              <a:latin typeface="Arial"/>
              <a:cs typeface="Arial"/>
            </a:endParaRPr>
          </a:p>
          <a:p>
            <a:pPr marL="355600" marR="5080" indent="-342900">
              <a:lnSpc>
                <a:spcPts val="2820"/>
              </a:lnSpc>
              <a:spcBef>
                <a:spcPts val="515"/>
              </a:spcBef>
              <a:buFont typeface="Wingdings" charset="2"/>
              <a:buChar char="§"/>
              <a:tabLst>
                <a:tab pos="268605" algn="l"/>
              </a:tabLst>
            </a:pPr>
            <a:r>
              <a:rPr lang="en-US" altLang="zh-CN" sz="2400" dirty="0">
                <a:solidFill>
                  <a:srgbClr val="292934"/>
                </a:solidFill>
                <a:latin typeface="Arial"/>
                <a:cs typeface="Arial"/>
              </a:rPr>
              <a:t>I</a:t>
            </a:r>
            <a:r>
              <a:rPr lang="en-US" sz="2400" dirty="0">
                <a:solidFill>
                  <a:srgbClr val="292934"/>
                </a:solidFill>
                <a:latin typeface="Arial"/>
                <a:cs typeface="Arial"/>
              </a:rPr>
              <a:t>mplemented through object-oriented database</a:t>
            </a:r>
            <a:r>
              <a:rPr lang="zh-CN" altLang="en-US" sz="2400" dirty="0">
                <a:solidFill>
                  <a:srgbClr val="292934"/>
                </a:solidFill>
                <a:latin typeface="Arial"/>
                <a:cs typeface="Arial"/>
              </a:rPr>
              <a:t> </a:t>
            </a:r>
            <a:r>
              <a:rPr lang="en-US" sz="2400" dirty="0">
                <a:solidFill>
                  <a:srgbClr val="292934"/>
                </a:solidFill>
                <a:latin typeface="Arial"/>
                <a:cs typeface="Arial"/>
              </a:rPr>
              <a:t>management</a:t>
            </a:r>
            <a:r>
              <a:rPr lang="en-US" altLang="zh-CN" sz="2400" dirty="0">
                <a:solidFill>
                  <a:srgbClr val="292934"/>
                </a:solidFill>
                <a:latin typeface="Arial"/>
                <a:cs typeface="Arial"/>
              </a:rPr>
              <a:t> </a:t>
            </a:r>
            <a:r>
              <a:rPr lang="en-US" sz="2400" dirty="0">
                <a:solidFill>
                  <a:srgbClr val="292934"/>
                </a:solidFill>
                <a:latin typeface="Arial"/>
                <a:cs typeface="Arial"/>
              </a:rPr>
              <a:t>system</a:t>
            </a:r>
            <a:r>
              <a:rPr lang="en-US" altLang="zh-CN" sz="2400" b="1" dirty="0">
                <a:solidFill>
                  <a:srgbClr val="292934"/>
                </a:solidFill>
                <a:latin typeface="Arial"/>
                <a:cs typeface="Arial"/>
              </a:rPr>
              <a:t> </a:t>
            </a:r>
            <a:r>
              <a:rPr lang="en-US" sz="2400" b="1" dirty="0">
                <a:solidFill>
                  <a:srgbClr val="292934"/>
                </a:solidFill>
                <a:latin typeface="Arial"/>
                <a:cs typeface="Arial"/>
              </a:rPr>
              <a:t>(</a:t>
            </a:r>
            <a:r>
              <a:rPr lang="en-US" altLang="zh-CN" sz="2400" b="1" dirty="0">
                <a:solidFill>
                  <a:srgbClr val="292934"/>
                </a:solidFill>
                <a:latin typeface="Arial"/>
                <a:cs typeface="Arial"/>
              </a:rPr>
              <a:t>OO</a:t>
            </a:r>
            <a:r>
              <a:rPr lang="en-US" sz="2400" b="1" dirty="0">
                <a:solidFill>
                  <a:srgbClr val="292934"/>
                </a:solidFill>
                <a:latin typeface="Arial"/>
                <a:cs typeface="Arial"/>
              </a:rPr>
              <a:t>DBMS)</a:t>
            </a:r>
          </a:p>
          <a:p>
            <a:pPr marL="266700" marR="5080" indent="-254000">
              <a:lnSpc>
                <a:spcPts val="2820"/>
              </a:lnSpc>
              <a:spcBef>
                <a:spcPts val="740"/>
              </a:spcBef>
              <a:tabLst>
                <a:tab pos="268605" algn="l"/>
              </a:tabLst>
            </a:pPr>
            <a:endParaRPr sz="2400" dirty="0">
              <a:latin typeface="Arial"/>
              <a:cs typeface="Arial"/>
            </a:endParaRPr>
          </a:p>
        </p:txBody>
      </p:sp>
    </p:spTree>
    <p:extLst>
      <p:ext uri="{BB962C8B-B14F-4D97-AF65-F5344CB8AC3E}">
        <p14:creationId xmlns:p14="http://schemas.microsoft.com/office/powerpoint/2010/main" val="410136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7800" rIns="0" bIns="0" rtlCol="0">
            <a:spAutoFit/>
          </a:bodyPr>
          <a:lstStyle/>
          <a:p>
            <a:pPr marL="12700">
              <a:lnSpc>
                <a:spcPct val="100000"/>
              </a:lnSpc>
            </a:pPr>
            <a:r>
              <a:rPr sz="3600" spc="-70" dirty="0"/>
              <a:t>The </a:t>
            </a:r>
            <a:r>
              <a:rPr sz="3600" spc="-95" dirty="0"/>
              <a:t>Object-Oriented </a:t>
            </a:r>
            <a:r>
              <a:rPr sz="3600" spc="-80" dirty="0"/>
              <a:t>Data </a:t>
            </a:r>
            <a:r>
              <a:rPr sz="3600" spc="-85" dirty="0"/>
              <a:t>Model</a:t>
            </a:r>
            <a:r>
              <a:rPr sz="3600" spc="-640" dirty="0"/>
              <a:t> </a:t>
            </a:r>
            <a:r>
              <a:rPr sz="3600" spc="-105" dirty="0"/>
              <a:t>(OODM)</a:t>
            </a:r>
            <a:endParaRPr sz="3600" dirty="0"/>
          </a:p>
        </p:txBody>
      </p:sp>
      <p:sp>
        <p:nvSpPr>
          <p:cNvPr id="3" name="object 3"/>
          <p:cNvSpPr txBox="1"/>
          <p:nvPr/>
        </p:nvSpPr>
        <p:spPr>
          <a:xfrm>
            <a:off x="535940" y="1666240"/>
            <a:ext cx="7798434" cy="4870051"/>
          </a:xfrm>
          <a:prstGeom prst="rect">
            <a:avLst/>
          </a:prstGeom>
        </p:spPr>
        <p:txBody>
          <a:bodyPr vert="horz" wrap="square" lIns="0" tIns="0" rIns="0" bIns="0" rtlCol="0">
            <a:spAutoFit/>
          </a:bodyPr>
          <a:lstStyle/>
          <a:p>
            <a:pPr marL="355600" marR="5080" indent="-342900">
              <a:lnSpc>
                <a:spcPts val="2800"/>
              </a:lnSpc>
              <a:spcBef>
                <a:spcPts val="515"/>
              </a:spcBef>
              <a:buClr>
                <a:srgbClr val="93A299"/>
              </a:buClr>
              <a:buSzPct val="85416"/>
              <a:buFont typeface="Wingdings" charset="2"/>
              <a:buChar char="§"/>
              <a:tabLst>
                <a:tab pos="268605" algn="l"/>
              </a:tabLst>
            </a:pPr>
            <a:r>
              <a:rPr sz="2400" b="1" dirty="0">
                <a:solidFill>
                  <a:srgbClr val="292934"/>
                </a:solidFill>
                <a:latin typeface="Arial"/>
                <a:cs typeface="Arial"/>
              </a:rPr>
              <a:t>Class: </a:t>
            </a:r>
            <a:r>
              <a:rPr sz="2400" dirty="0">
                <a:solidFill>
                  <a:srgbClr val="292934"/>
                </a:solidFill>
                <a:latin typeface="Arial"/>
                <a:cs typeface="Arial"/>
              </a:rPr>
              <a:t>Collection of similar objects with shared structure</a:t>
            </a:r>
            <a:r>
              <a:rPr lang="zh-CN" altLang="en-US" sz="2400" dirty="0">
                <a:solidFill>
                  <a:srgbClr val="292934"/>
                </a:solidFill>
                <a:latin typeface="Arial"/>
                <a:cs typeface="Arial"/>
              </a:rPr>
              <a:t> </a:t>
            </a:r>
            <a:r>
              <a:rPr lang="en-US" altLang="zh-CN" sz="2400" dirty="0">
                <a:solidFill>
                  <a:srgbClr val="292934"/>
                </a:solidFill>
                <a:latin typeface="Arial"/>
                <a:cs typeface="Arial"/>
              </a:rPr>
              <a:t>(attribute)</a:t>
            </a:r>
            <a:r>
              <a:rPr sz="2400" dirty="0">
                <a:solidFill>
                  <a:srgbClr val="292934"/>
                </a:solidFill>
                <a:latin typeface="Arial"/>
                <a:cs typeface="Arial"/>
              </a:rPr>
              <a:t> and behavior</a:t>
            </a:r>
            <a:r>
              <a:rPr lang="zh-CN" altLang="en-US" sz="2400" dirty="0">
                <a:solidFill>
                  <a:srgbClr val="292934"/>
                </a:solidFill>
                <a:latin typeface="Arial"/>
                <a:cs typeface="Arial"/>
              </a:rPr>
              <a:t> </a:t>
            </a:r>
            <a:r>
              <a:rPr lang="en-US" altLang="zh-CN" sz="2400" dirty="0">
                <a:solidFill>
                  <a:srgbClr val="292934"/>
                </a:solidFill>
                <a:latin typeface="Arial"/>
                <a:cs typeface="Arial"/>
              </a:rPr>
              <a:t>(method)</a:t>
            </a:r>
            <a:r>
              <a:rPr sz="2400" dirty="0">
                <a:solidFill>
                  <a:srgbClr val="292934"/>
                </a:solidFill>
                <a:latin typeface="Arial"/>
                <a:cs typeface="Arial"/>
              </a:rPr>
              <a:t> </a:t>
            </a:r>
            <a:endParaRPr lang="en-US" sz="2400" dirty="0">
              <a:solidFill>
                <a:srgbClr val="292934"/>
              </a:solidFill>
              <a:latin typeface="Arial"/>
              <a:cs typeface="Arial"/>
            </a:endParaRPr>
          </a:p>
          <a:p>
            <a:pPr marL="812800" marR="583565" lvl="1" indent="-342900">
              <a:lnSpc>
                <a:spcPct val="101099"/>
              </a:lnSpc>
              <a:spcBef>
                <a:spcPts val="495"/>
              </a:spcBef>
              <a:buClr>
                <a:srgbClr val="93A299"/>
              </a:buClr>
              <a:buSzPct val="85416"/>
              <a:buFont typeface="Arial"/>
              <a:buChar char="•"/>
              <a:tabLst>
                <a:tab pos="268605" algn="l"/>
              </a:tabLst>
            </a:pPr>
            <a:r>
              <a:rPr lang="en-US" sz="2000" dirty="0">
                <a:solidFill>
                  <a:srgbClr val="292934"/>
                </a:solidFill>
                <a:latin typeface="Arial"/>
                <a:cs typeface="Arial"/>
              </a:rPr>
              <a:t>An object is an instance of a specific class</a:t>
            </a:r>
          </a:p>
          <a:p>
            <a:pPr marL="812800" marR="583565" lvl="1" indent="-342900">
              <a:lnSpc>
                <a:spcPct val="101099"/>
              </a:lnSpc>
              <a:spcBef>
                <a:spcPts val="495"/>
              </a:spcBef>
              <a:buClr>
                <a:srgbClr val="93A299"/>
              </a:buClr>
              <a:buSzPct val="85416"/>
              <a:buFont typeface="Arial"/>
              <a:buChar char="•"/>
              <a:tabLst>
                <a:tab pos="268605" algn="l"/>
              </a:tabLst>
            </a:pPr>
            <a:r>
              <a:rPr lang="en-US" sz="2000" dirty="0">
                <a:solidFill>
                  <a:srgbClr val="292934"/>
                </a:solidFill>
                <a:latin typeface="Arial"/>
                <a:cs typeface="Arial"/>
              </a:rPr>
              <a:t>a class resembles the ER model’s entity</a:t>
            </a:r>
            <a:r>
              <a:rPr lang="zh-CN" altLang="en-US" sz="2000" dirty="0">
                <a:solidFill>
                  <a:srgbClr val="292934"/>
                </a:solidFill>
                <a:latin typeface="Arial"/>
                <a:cs typeface="Arial"/>
              </a:rPr>
              <a:t> </a:t>
            </a:r>
            <a:r>
              <a:rPr lang="en-US" sz="2000" dirty="0">
                <a:solidFill>
                  <a:srgbClr val="292934"/>
                </a:solidFill>
                <a:latin typeface="Arial"/>
                <a:cs typeface="Arial"/>
              </a:rPr>
              <a:t>set</a:t>
            </a:r>
          </a:p>
          <a:p>
            <a:pPr marL="812800" marR="583565" lvl="1" indent="-342900">
              <a:lnSpc>
                <a:spcPct val="101099"/>
              </a:lnSpc>
              <a:spcBef>
                <a:spcPts val="495"/>
              </a:spcBef>
              <a:buClr>
                <a:srgbClr val="93A299"/>
              </a:buClr>
              <a:buSzPct val="85416"/>
              <a:buFont typeface="Arial"/>
              <a:buChar char="•"/>
              <a:tabLst>
                <a:tab pos="268605" algn="l"/>
              </a:tabLst>
            </a:pPr>
            <a:r>
              <a:rPr lang="en-US" sz="2000" dirty="0">
                <a:solidFill>
                  <a:srgbClr val="292934"/>
                </a:solidFill>
                <a:latin typeface="Arial"/>
                <a:cs typeface="Arial"/>
              </a:rPr>
              <a:t>A class’s method represents a real-world action</a:t>
            </a:r>
          </a:p>
          <a:p>
            <a:endParaRPr lang="en-US" sz="2000" b="1" spc="-5" dirty="0">
              <a:solidFill>
                <a:srgbClr val="292934"/>
              </a:solidFill>
              <a:latin typeface="Arial"/>
              <a:cs typeface="Arial"/>
            </a:endParaRPr>
          </a:p>
          <a:p>
            <a:pPr marL="355600" marR="5080" indent="-342900">
              <a:lnSpc>
                <a:spcPts val="2800"/>
              </a:lnSpc>
              <a:spcBef>
                <a:spcPts val="515"/>
              </a:spcBef>
              <a:buClr>
                <a:srgbClr val="93A299"/>
              </a:buClr>
              <a:buSzPct val="85416"/>
              <a:buFont typeface="Wingdings" charset="2"/>
              <a:buChar char="§"/>
              <a:tabLst>
                <a:tab pos="268605" algn="l"/>
              </a:tabLst>
            </a:pPr>
            <a:r>
              <a:rPr sz="2400" b="1" dirty="0">
                <a:solidFill>
                  <a:srgbClr val="292934"/>
                </a:solidFill>
                <a:latin typeface="Arial"/>
                <a:cs typeface="Arial"/>
              </a:rPr>
              <a:t>Class hierarchy: </a:t>
            </a:r>
            <a:r>
              <a:rPr sz="2400" dirty="0">
                <a:solidFill>
                  <a:srgbClr val="292934"/>
                </a:solidFill>
                <a:latin typeface="Arial"/>
                <a:cs typeface="Arial"/>
              </a:rPr>
              <a:t>Resembles an upside-down tree in which each class has only one parent</a:t>
            </a:r>
            <a:endParaRPr lang="en-US" sz="2400" dirty="0">
              <a:solidFill>
                <a:srgbClr val="292934"/>
              </a:solidFill>
              <a:latin typeface="Arial"/>
              <a:cs typeface="Arial"/>
            </a:endParaRPr>
          </a:p>
          <a:p>
            <a:pPr marL="469900" marR="41910" lvl="1" indent="-190500">
              <a:lnSpc>
                <a:spcPct val="100800"/>
              </a:lnSpc>
              <a:spcBef>
                <a:spcPts val="400"/>
              </a:spcBef>
              <a:buClr>
                <a:srgbClr val="93A299"/>
              </a:buClr>
              <a:buSzPct val="85000"/>
              <a:buFont typeface="Arial"/>
              <a:buChar char="•"/>
              <a:tabLst>
                <a:tab pos="462280" algn="l"/>
              </a:tabLst>
            </a:pPr>
            <a:endParaRPr sz="2000" dirty="0">
              <a:latin typeface="Arial"/>
              <a:cs typeface="Arial"/>
            </a:endParaRPr>
          </a:p>
          <a:p>
            <a:pPr marL="355600" marR="5080" indent="-342900">
              <a:lnSpc>
                <a:spcPts val="2800"/>
              </a:lnSpc>
              <a:spcBef>
                <a:spcPts val="515"/>
              </a:spcBef>
              <a:buClr>
                <a:srgbClr val="93A299"/>
              </a:buClr>
              <a:buSzPct val="85416"/>
              <a:buFont typeface="Wingdings" charset="2"/>
              <a:buChar char="§"/>
              <a:tabLst>
                <a:tab pos="268605" algn="l"/>
              </a:tabLst>
            </a:pPr>
            <a:r>
              <a:rPr sz="2400" b="1" dirty="0">
                <a:solidFill>
                  <a:srgbClr val="292934"/>
                </a:solidFill>
                <a:latin typeface="Arial"/>
                <a:cs typeface="Arial"/>
              </a:rPr>
              <a:t>Inheritance: </a:t>
            </a:r>
            <a:r>
              <a:rPr lang="en-US" sz="2400" dirty="0">
                <a:solidFill>
                  <a:srgbClr val="292934"/>
                </a:solidFill>
                <a:latin typeface="Arial"/>
                <a:cs typeface="Arial"/>
              </a:rPr>
              <a:t>The</a:t>
            </a:r>
            <a:r>
              <a:rPr lang="zh-CN" altLang="en-US" sz="2400" dirty="0">
                <a:solidFill>
                  <a:srgbClr val="292934"/>
                </a:solidFill>
                <a:latin typeface="Arial"/>
                <a:cs typeface="Arial"/>
              </a:rPr>
              <a:t> </a:t>
            </a:r>
            <a:r>
              <a:rPr lang="en-US" altLang="zh-CN" sz="2400" dirty="0">
                <a:solidFill>
                  <a:srgbClr val="292934"/>
                </a:solidFill>
                <a:latin typeface="Arial"/>
                <a:cs typeface="Arial"/>
              </a:rPr>
              <a:t>a</a:t>
            </a:r>
            <a:r>
              <a:rPr lang="en-US" sz="2400" dirty="0">
                <a:solidFill>
                  <a:srgbClr val="292934"/>
                </a:solidFill>
                <a:latin typeface="Arial"/>
                <a:cs typeface="Arial"/>
              </a:rPr>
              <a:t>bility of an object within the class hierarchy to inherit the attributes of the</a:t>
            </a:r>
            <a:r>
              <a:rPr lang="zh-CN" altLang="en-US" sz="2400" dirty="0">
                <a:solidFill>
                  <a:srgbClr val="292934"/>
                </a:solidFill>
                <a:latin typeface="Arial"/>
                <a:cs typeface="Arial"/>
              </a:rPr>
              <a:t> </a:t>
            </a:r>
            <a:r>
              <a:rPr lang="en-US" sz="2400" dirty="0">
                <a:solidFill>
                  <a:srgbClr val="292934"/>
                </a:solidFill>
                <a:latin typeface="Arial"/>
                <a:cs typeface="Arial"/>
              </a:rPr>
              <a:t>classes above it</a:t>
            </a:r>
            <a:endParaRPr sz="2400" dirty="0">
              <a:solidFill>
                <a:srgbClr val="292934"/>
              </a:solidFill>
              <a:latin typeface="Arial"/>
              <a:cs typeface="Arial"/>
            </a:endParaRPr>
          </a:p>
          <a:p>
            <a:pPr marL="12700">
              <a:lnSpc>
                <a:spcPct val="100000"/>
              </a:lnSpc>
              <a:spcBef>
                <a:spcPts val="509"/>
              </a:spcBef>
              <a:buClr>
                <a:srgbClr val="93A299"/>
              </a:buClr>
              <a:buSzPct val="85416"/>
              <a:tabLst>
                <a:tab pos="195580" algn="l"/>
              </a:tabLst>
            </a:pPr>
            <a:endParaRPr sz="2400" dirty="0">
              <a:latin typeface="Arial"/>
              <a:cs typeface="Arial"/>
            </a:endParaRPr>
          </a:p>
        </p:txBody>
      </p:sp>
    </p:spTree>
    <p:extLst>
      <p:ext uri="{BB962C8B-B14F-4D97-AF65-F5344CB8AC3E}">
        <p14:creationId xmlns:p14="http://schemas.microsoft.com/office/powerpoint/2010/main" val="247492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00379"/>
            <a:ext cx="8072119" cy="841256"/>
          </a:xfrm>
          <a:prstGeom prst="rect">
            <a:avLst/>
          </a:prstGeom>
        </p:spPr>
        <p:txBody>
          <a:bodyPr vert="horz" wrap="square" lIns="0" tIns="223520" rIns="0" bIns="0" rtlCol="0">
            <a:spAutoFit/>
          </a:bodyPr>
          <a:lstStyle/>
          <a:p>
            <a:pPr marL="12700">
              <a:lnSpc>
                <a:spcPct val="100000"/>
              </a:lnSpc>
            </a:pPr>
            <a:r>
              <a:rPr spc="-80" dirty="0"/>
              <a:t>NoSQL</a:t>
            </a:r>
            <a:r>
              <a:rPr spc="-450" dirty="0"/>
              <a:t> </a:t>
            </a:r>
            <a:r>
              <a:rPr spc="-105" dirty="0"/>
              <a:t>Databases</a:t>
            </a:r>
            <a:r>
              <a:rPr lang="en-US" spc="-105" dirty="0"/>
              <a:t> (Chapter 2.5.6)</a:t>
            </a:r>
            <a:endParaRPr spc="-105" dirty="0"/>
          </a:p>
        </p:txBody>
      </p:sp>
      <p:sp>
        <p:nvSpPr>
          <p:cNvPr id="3" name="object 3"/>
          <p:cNvSpPr txBox="1"/>
          <p:nvPr/>
        </p:nvSpPr>
        <p:spPr>
          <a:xfrm>
            <a:off x="637540" y="1645920"/>
            <a:ext cx="7228205" cy="3311163"/>
          </a:xfrm>
          <a:prstGeom prst="rect">
            <a:avLst/>
          </a:prstGeom>
        </p:spPr>
        <p:txBody>
          <a:bodyPr vert="horz" wrap="square" lIns="0" tIns="0" rIns="0" bIns="0" rtlCol="0">
            <a:spAutoFit/>
          </a:bodyPr>
          <a:lstStyle/>
          <a:p>
            <a:pPr marL="12700">
              <a:lnSpc>
                <a:spcPct val="100000"/>
              </a:lnSpc>
              <a:tabLst>
                <a:tab pos="268605" algn="l"/>
              </a:tabLst>
            </a:pPr>
            <a:r>
              <a:rPr sz="2050" spc="-475" dirty="0">
                <a:solidFill>
                  <a:srgbClr val="93A299"/>
                </a:solidFill>
                <a:latin typeface="Wingdings"/>
                <a:cs typeface="Wingdings"/>
              </a:rPr>
              <a:t></a:t>
            </a:r>
            <a:r>
              <a:rPr sz="2050" spc="-475" dirty="0">
                <a:solidFill>
                  <a:srgbClr val="93A299"/>
                </a:solidFill>
                <a:latin typeface="Times New Roman"/>
                <a:cs typeface="Times New Roman"/>
              </a:rPr>
              <a:t>	</a:t>
            </a:r>
            <a:r>
              <a:rPr sz="2400" dirty="0">
                <a:solidFill>
                  <a:srgbClr val="292934"/>
                </a:solidFill>
                <a:latin typeface="Arial"/>
                <a:cs typeface="Arial"/>
              </a:rPr>
              <a:t>Not based on the relational</a:t>
            </a:r>
            <a:r>
              <a:rPr sz="2400" spc="-105" dirty="0">
                <a:solidFill>
                  <a:srgbClr val="292934"/>
                </a:solidFill>
                <a:latin typeface="Arial"/>
                <a:cs typeface="Arial"/>
              </a:rPr>
              <a:t> </a:t>
            </a:r>
            <a:r>
              <a:rPr sz="2400" dirty="0">
                <a:solidFill>
                  <a:srgbClr val="292934"/>
                </a:solidFill>
                <a:latin typeface="Arial"/>
                <a:cs typeface="Arial"/>
              </a:rPr>
              <a:t>model</a:t>
            </a:r>
            <a:endParaRPr sz="2400" dirty="0">
              <a:latin typeface="Arial"/>
              <a:cs typeface="Arial"/>
            </a:endParaRPr>
          </a:p>
          <a:p>
            <a:pPr marL="12700">
              <a:lnSpc>
                <a:spcPct val="100000"/>
              </a:lnSpc>
              <a:spcBef>
                <a:spcPts val="495"/>
              </a:spcBef>
              <a:tabLst>
                <a:tab pos="268605" algn="l"/>
              </a:tabLst>
            </a:pPr>
            <a:r>
              <a:rPr sz="2000" spc="-450" dirty="0">
                <a:solidFill>
                  <a:srgbClr val="93A299"/>
                </a:solidFill>
                <a:latin typeface="Wingdings"/>
                <a:cs typeface="Wingdings"/>
              </a:rPr>
              <a:t></a:t>
            </a:r>
            <a:r>
              <a:rPr sz="2000" spc="-450" dirty="0">
                <a:solidFill>
                  <a:srgbClr val="93A299"/>
                </a:solidFill>
                <a:latin typeface="Times New Roman"/>
                <a:cs typeface="Times New Roman"/>
              </a:rPr>
              <a:t>	</a:t>
            </a:r>
            <a:r>
              <a:rPr sz="2400" dirty="0">
                <a:solidFill>
                  <a:srgbClr val="292934"/>
                </a:solidFill>
                <a:latin typeface="Arial"/>
                <a:cs typeface="Arial"/>
              </a:rPr>
              <a:t>Support distributed database</a:t>
            </a:r>
            <a:r>
              <a:rPr sz="2400" spc="-105" dirty="0">
                <a:solidFill>
                  <a:srgbClr val="292934"/>
                </a:solidFill>
                <a:latin typeface="Arial"/>
                <a:cs typeface="Arial"/>
              </a:rPr>
              <a:t> </a:t>
            </a:r>
            <a:r>
              <a:rPr sz="2400" dirty="0">
                <a:solidFill>
                  <a:srgbClr val="292934"/>
                </a:solidFill>
                <a:latin typeface="Arial"/>
                <a:cs typeface="Arial"/>
              </a:rPr>
              <a:t>architectures</a:t>
            </a:r>
            <a:endParaRPr sz="2400" dirty="0">
              <a:latin typeface="Arial"/>
              <a:cs typeface="Arial"/>
            </a:endParaRPr>
          </a:p>
          <a:p>
            <a:pPr marL="266700" marR="320675" indent="-254000">
              <a:lnSpc>
                <a:spcPts val="2820"/>
              </a:lnSpc>
              <a:spcBef>
                <a:spcPts val="760"/>
              </a:spcBef>
              <a:tabLst>
                <a:tab pos="268605" algn="l"/>
              </a:tabLst>
            </a:pPr>
            <a:r>
              <a:rPr sz="2000" spc="-450" dirty="0">
                <a:solidFill>
                  <a:srgbClr val="93A299"/>
                </a:solidFill>
                <a:latin typeface="Wingdings"/>
                <a:cs typeface="Wingdings"/>
              </a:rPr>
              <a:t></a:t>
            </a:r>
            <a:r>
              <a:rPr sz="2000" spc="-450" dirty="0">
                <a:solidFill>
                  <a:srgbClr val="93A299"/>
                </a:solidFill>
                <a:latin typeface="Times New Roman"/>
                <a:cs typeface="Times New Roman"/>
              </a:rPr>
              <a:t>		</a:t>
            </a:r>
            <a:r>
              <a:rPr sz="2400" dirty="0">
                <a:solidFill>
                  <a:srgbClr val="292934"/>
                </a:solidFill>
                <a:latin typeface="Arial"/>
                <a:cs typeface="Arial"/>
              </a:rPr>
              <a:t>Provide high </a:t>
            </a:r>
            <a:r>
              <a:rPr sz="2400" spc="-15" dirty="0">
                <a:solidFill>
                  <a:srgbClr val="292934"/>
                </a:solidFill>
                <a:latin typeface="Arial"/>
                <a:cs typeface="Arial"/>
              </a:rPr>
              <a:t>scalability, </a:t>
            </a:r>
            <a:r>
              <a:rPr sz="2400" dirty="0">
                <a:solidFill>
                  <a:srgbClr val="292934"/>
                </a:solidFill>
                <a:latin typeface="Arial"/>
                <a:cs typeface="Arial"/>
              </a:rPr>
              <a:t>high </a:t>
            </a:r>
            <a:r>
              <a:rPr sz="2400" spc="-15" dirty="0">
                <a:solidFill>
                  <a:srgbClr val="292934"/>
                </a:solidFill>
                <a:latin typeface="Arial"/>
                <a:cs typeface="Arial"/>
              </a:rPr>
              <a:t>availability,</a:t>
            </a:r>
            <a:r>
              <a:rPr sz="2400" spc="-70" dirty="0">
                <a:solidFill>
                  <a:srgbClr val="292934"/>
                </a:solidFill>
                <a:latin typeface="Arial"/>
                <a:cs typeface="Arial"/>
              </a:rPr>
              <a:t> </a:t>
            </a:r>
            <a:r>
              <a:rPr sz="2400" dirty="0">
                <a:solidFill>
                  <a:srgbClr val="292934"/>
                </a:solidFill>
                <a:latin typeface="Arial"/>
                <a:cs typeface="Arial"/>
              </a:rPr>
              <a:t>and</a:t>
            </a:r>
            <a:r>
              <a:rPr sz="2400" spc="-15" dirty="0">
                <a:solidFill>
                  <a:srgbClr val="292934"/>
                </a:solidFill>
                <a:latin typeface="Arial"/>
                <a:cs typeface="Arial"/>
              </a:rPr>
              <a:t> </a:t>
            </a:r>
            <a:r>
              <a:rPr sz="2400" dirty="0">
                <a:solidFill>
                  <a:srgbClr val="292934"/>
                </a:solidFill>
                <a:latin typeface="Arial"/>
                <a:cs typeface="Arial"/>
              </a:rPr>
              <a:t>fault  tolerance</a:t>
            </a:r>
            <a:endParaRPr sz="2400" dirty="0">
              <a:latin typeface="Arial"/>
              <a:cs typeface="Arial"/>
            </a:endParaRPr>
          </a:p>
          <a:p>
            <a:pPr marL="12700">
              <a:lnSpc>
                <a:spcPct val="100000"/>
              </a:lnSpc>
              <a:spcBef>
                <a:spcPts val="509"/>
              </a:spcBef>
              <a:tabLst>
                <a:tab pos="268605" algn="l"/>
              </a:tabLst>
            </a:pPr>
            <a:r>
              <a:rPr sz="2050" spc="-475" dirty="0">
                <a:solidFill>
                  <a:srgbClr val="93A299"/>
                </a:solidFill>
                <a:latin typeface="Wingdings"/>
                <a:cs typeface="Wingdings"/>
              </a:rPr>
              <a:t></a:t>
            </a:r>
            <a:r>
              <a:rPr sz="2050" spc="-475" dirty="0">
                <a:solidFill>
                  <a:srgbClr val="93A299"/>
                </a:solidFill>
                <a:latin typeface="Times New Roman"/>
                <a:cs typeface="Times New Roman"/>
              </a:rPr>
              <a:t>	</a:t>
            </a:r>
            <a:r>
              <a:rPr sz="2400" dirty="0">
                <a:solidFill>
                  <a:srgbClr val="292934"/>
                </a:solidFill>
                <a:latin typeface="Arial"/>
                <a:cs typeface="Arial"/>
              </a:rPr>
              <a:t>Support large amounts of sparse</a:t>
            </a:r>
            <a:r>
              <a:rPr sz="2400" spc="-110" dirty="0">
                <a:solidFill>
                  <a:srgbClr val="292934"/>
                </a:solidFill>
                <a:latin typeface="Arial"/>
                <a:cs typeface="Arial"/>
              </a:rPr>
              <a:t> </a:t>
            </a:r>
            <a:r>
              <a:rPr sz="2400" dirty="0">
                <a:solidFill>
                  <a:srgbClr val="292934"/>
                </a:solidFill>
                <a:latin typeface="Arial"/>
                <a:cs typeface="Arial"/>
              </a:rPr>
              <a:t>data</a:t>
            </a:r>
            <a:endParaRPr sz="2400" dirty="0">
              <a:latin typeface="Arial"/>
              <a:cs typeface="Arial"/>
            </a:endParaRPr>
          </a:p>
          <a:p>
            <a:pPr marL="266700" marR="5080" indent="-254000">
              <a:lnSpc>
                <a:spcPts val="2820"/>
              </a:lnSpc>
              <a:spcBef>
                <a:spcPts val="760"/>
              </a:spcBef>
              <a:tabLst>
                <a:tab pos="268605" algn="l"/>
              </a:tabLst>
            </a:pPr>
            <a:r>
              <a:rPr sz="2050" spc="-475" dirty="0">
                <a:solidFill>
                  <a:srgbClr val="93A299"/>
                </a:solidFill>
                <a:latin typeface="Wingdings"/>
                <a:cs typeface="Wingdings"/>
              </a:rPr>
              <a:t></a:t>
            </a:r>
            <a:r>
              <a:rPr sz="2050" spc="-475" dirty="0">
                <a:solidFill>
                  <a:srgbClr val="93A299"/>
                </a:solidFill>
                <a:latin typeface="Times New Roman"/>
                <a:cs typeface="Times New Roman"/>
              </a:rPr>
              <a:t>		</a:t>
            </a:r>
            <a:r>
              <a:rPr lang="en-US" sz="2400" dirty="0">
                <a:solidFill>
                  <a:srgbClr val="292934"/>
                </a:solidFill>
                <a:latin typeface="Arial"/>
                <a:cs typeface="Arial"/>
              </a:rPr>
              <a:t>Focus on</a:t>
            </a:r>
            <a:r>
              <a:rPr sz="2400" dirty="0">
                <a:solidFill>
                  <a:srgbClr val="292934"/>
                </a:solidFill>
                <a:latin typeface="Arial"/>
                <a:cs typeface="Arial"/>
              </a:rPr>
              <a:t> performance rather</a:t>
            </a:r>
            <a:r>
              <a:rPr sz="2400" spc="-80" dirty="0">
                <a:solidFill>
                  <a:srgbClr val="292934"/>
                </a:solidFill>
                <a:latin typeface="Arial"/>
                <a:cs typeface="Arial"/>
              </a:rPr>
              <a:t> </a:t>
            </a:r>
            <a:r>
              <a:rPr sz="2400" dirty="0">
                <a:solidFill>
                  <a:srgbClr val="292934"/>
                </a:solidFill>
                <a:latin typeface="Arial"/>
                <a:cs typeface="Arial"/>
              </a:rPr>
              <a:t>than</a:t>
            </a:r>
            <a:r>
              <a:rPr sz="2400" spc="-20" dirty="0">
                <a:solidFill>
                  <a:srgbClr val="292934"/>
                </a:solidFill>
                <a:latin typeface="Arial"/>
                <a:cs typeface="Arial"/>
              </a:rPr>
              <a:t> </a:t>
            </a:r>
            <a:r>
              <a:rPr sz="2400" dirty="0">
                <a:solidFill>
                  <a:srgbClr val="292934"/>
                </a:solidFill>
                <a:latin typeface="Arial"/>
                <a:cs typeface="Arial"/>
              </a:rPr>
              <a:t>transaction  consistency</a:t>
            </a:r>
            <a:endParaRPr lang="en-US" sz="2400" dirty="0">
              <a:solidFill>
                <a:srgbClr val="292934"/>
              </a:solidFill>
              <a:latin typeface="Arial"/>
              <a:cs typeface="Arial"/>
            </a:endParaRPr>
          </a:p>
          <a:p>
            <a:pPr marL="12700">
              <a:lnSpc>
                <a:spcPct val="100000"/>
              </a:lnSpc>
              <a:spcBef>
                <a:spcPts val="509"/>
              </a:spcBef>
              <a:tabLst>
                <a:tab pos="268605" algn="l"/>
              </a:tabLst>
            </a:pPr>
            <a:endParaRPr sz="2400" dirty="0">
              <a:latin typeface="Arial"/>
              <a:cs typeface="Arial"/>
            </a:endParaRPr>
          </a:p>
        </p:txBody>
      </p:sp>
    </p:spTree>
    <p:extLst>
      <p:ext uri="{BB962C8B-B14F-4D97-AF65-F5344CB8AC3E}">
        <p14:creationId xmlns:p14="http://schemas.microsoft.com/office/powerpoint/2010/main" val="5575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00379"/>
            <a:ext cx="8072119" cy="841256"/>
          </a:xfrm>
          <a:prstGeom prst="rect">
            <a:avLst/>
          </a:prstGeom>
        </p:spPr>
        <p:txBody>
          <a:bodyPr vert="horz" wrap="square" lIns="0" tIns="223520" rIns="0" bIns="0" rtlCol="0">
            <a:spAutoFit/>
          </a:bodyPr>
          <a:lstStyle/>
          <a:p>
            <a:pPr marL="12700">
              <a:lnSpc>
                <a:spcPct val="100000"/>
              </a:lnSpc>
            </a:pPr>
            <a:r>
              <a:rPr spc="-80" dirty="0"/>
              <a:t>NoSQL</a:t>
            </a:r>
            <a:r>
              <a:rPr spc="-450" dirty="0"/>
              <a:t> </a:t>
            </a:r>
            <a:r>
              <a:rPr spc="-105" dirty="0"/>
              <a:t>Databases</a:t>
            </a:r>
            <a:r>
              <a:rPr lang="en-US" spc="-105" dirty="0"/>
              <a:t> (Chapter 2.5.6)</a:t>
            </a:r>
            <a:endParaRPr spc="-105" dirty="0"/>
          </a:p>
        </p:txBody>
      </p:sp>
      <p:pic>
        <p:nvPicPr>
          <p:cNvPr id="4" name="Picture 3"/>
          <p:cNvPicPr>
            <a:picLocks noChangeAspect="1"/>
          </p:cNvPicPr>
          <p:nvPr/>
        </p:nvPicPr>
        <p:blipFill>
          <a:blip r:embed="rId3"/>
          <a:stretch>
            <a:fillRect/>
          </a:stretch>
        </p:blipFill>
        <p:spPr>
          <a:xfrm>
            <a:off x="369044" y="1600200"/>
            <a:ext cx="8405909" cy="4800600"/>
          </a:xfrm>
          <a:prstGeom prst="rect">
            <a:avLst/>
          </a:prstGeom>
        </p:spPr>
      </p:pic>
    </p:spTree>
    <p:extLst>
      <p:ext uri="{BB962C8B-B14F-4D97-AF65-F5344CB8AC3E}">
        <p14:creationId xmlns:p14="http://schemas.microsoft.com/office/powerpoint/2010/main" val="375845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90" dirty="0"/>
              <a:t>Structured </a:t>
            </a:r>
            <a:r>
              <a:rPr spc="-80" dirty="0"/>
              <a:t>Query </a:t>
            </a:r>
            <a:r>
              <a:rPr spc="-95" dirty="0"/>
              <a:t>Language</a:t>
            </a:r>
            <a:r>
              <a:rPr spc="-520" dirty="0"/>
              <a:t> </a:t>
            </a:r>
            <a:r>
              <a:rPr spc="-100" dirty="0"/>
              <a:t>(SQL)</a:t>
            </a:r>
          </a:p>
        </p:txBody>
      </p:sp>
      <p:sp>
        <p:nvSpPr>
          <p:cNvPr id="3" name="object 3"/>
          <p:cNvSpPr txBox="1"/>
          <p:nvPr/>
        </p:nvSpPr>
        <p:spPr>
          <a:xfrm>
            <a:off x="535940" y="1666240"/>
            <a:ext cx="7728584" cy="3657924"/>
          </a:xfrm>
          <a:prstGeom prst="rect">
            <a:avLst/>
          </a:prstGeom>
        </p:spPr>
        <p:txBody>
          <a:bodyPr vert="horz" wrap="square" lIns="0" tIns="0" rIns="0" bIns="0" rtlCol="0">
            <a:spAutoFit/>
          </a:bodyPr>
          <a:lstStyle/>
          <a:p>
            <a:pPr marL="190500" marR="916305" indent="-177800">
              <a:lnSpc>
                <a:spcPts val="2800"/>
              </a:lnSpc>
              <a:buClr>
                <a:srgbClr val="93A299"/>
              </a:buClr>
              <a:buSzPct val="85416"/>
              <a:buChar char="•"/>
              <a:tabLst>
                <a:tab pos="195580" algn="l"/>
              </a:tabLst>
            </a:pPr>
            <a:r>
              <a:rPr sz="2400" dirty="0">
                <a:solidFill>
                  <a:srgbClr val="292934"/>
                </a:solidFill>
                <a:latin typeface="Arial"/>
                <a:cs typeface="Arial"/>
              </a:rPr>
              <a:t>A programming language designed for</a:t>
            </a:r>
            <a:r>
              <a:rPr sz="2400" spc="-235" dirty="0">
                <a:solidFill>
                  <a:srgbClr val="292934"/>
                </a:solidFill>
                <a:latin typeface="Arial"/>
                <a:cs typeface="Arial"/>
              </a:rPr>
              <a:t> </a:t>
            </a:r>
            <a:r>
              <a:rPr sz="2400" dirty="0">
                <a:solidFill>
                  <a:srgbClr val="292934"/>
                </a:solidFill>
                <a:latin typeface="Arial"/>
                <a:cs typeface="Arial"/>
              </a:rPr>
              <a:t>Relational  Database Management</a:t>
            </a:r>
            <a:r>
              <a:rPr sz="2400" spc="-75" dirty="0">
                <a:solidFill>
                  <a:srgbClr val="292934"/>
                </a:solidFill>
                <a:latin typeface="Arial"/>
                <a:cs typeface="Arial"/>
              </a:rPr>
              <a:t> </a:t>
            </a:r>
            <a:r>
              <a:rPr sz="2400" spc="-5" dirty="0">
                <a:solidFill>
                  <a:srgbClr val="292934"/>
                </a:solidFill>
                <a:latin typeface="Arial"/>
                <a:cs typeface="Arial"/>
              </a:rPr>
              <a:t>Systems</a:t>
            </a:r>
            <a:r>
              <a:rPr lang="en-US" sz="2400" spc="-5" dirty="0">
                <a:solidFill>
                  <a:srgbClr val="292934"/>
                </a:solidFill>
                <a:latin typeface="Arial"/>
                <a:cs typeface="Arial"/>
              </a:rPr>
              <a:t> (RDBMS)</a:t>
            </a:r>
            <a:endParaRPr sz="2400" dirty="0">
              <a:latin typeface="Arial"/>
              <a:cs typeface="Arial"/>
            </a:endParaRPr>
          </a:p>
          <a:p>
            <a:pPr marL="195580" indent="-182880">
              <a:lnSpc>
                <a:spcPct val="100000"/>
              </a:lnSpc>
              <a:spcBef>
                <a:spcPts val="515"/>
              </a:spcBef>
              <a:buClr>
                <a:srgbClr val="93A299"/>
              </a:buClr>
              <a:buSzPct val="83333"/>
              <a:buChar char="•"/>
              <a:tabLst>
                <a:tab pos="195580" algn="l"/>
              </a:tabLst>
            </a:pPr>
            <a:r>
              <a:rPr sz="2400" dirty="0">
                <a:solidFill>
                  <a:srgbClr val="292934"/>
                </a:solidFill>
                <a:latin typeface="Arial"/>
                <a:cs typeface="Arial"/>
              </a:rPr>
              <a:t>Cannot be used outside of the DBMS</a:t>
            </a:r>
            <a:r>
              <a:rPr sz="2400" spc="-114" dirty="0">
                <a:solidFill>
                  <a:srgbClr val="292934"/>
                </a:solidFill>
                <a:latin typeface="Arial"/>
                <a:cs typeface="Arial"/>
              </a:rPr>
              <a:t> </a:t>
            </a:r>
            <a:r>
              <a:rPr sz="2400" dirty="0">
                <a:solidFill>
                  <a:srgbClr val="292934"/>
                </a:solidFill>
                <a:latin typeface="Arial"/>
                <a:cs typeface="Arial"/>
              </a:rPr>
              <a:t>world</a:t>
            </a:r>
            <a:endParaRPr sz="2400" dirty="0">
              <a:latin typeface="Arial"/>
              <a:cs typeface="Arial"/>
            </a:endParaRPr>
          </a:p>
          <a:p>
            <a:pPr marL="342900" indent="-342900">
              <a:lnSpc>
                <a:spcPct val="90000"/>
              </a:lnSpc>
              <a:buFont typeface="Arial" panose="020B0604020202020204" pitchFamily="34" charset="0"/>
              <a:buChar char="•"/>
            </a:pPr>
            <a:r>
              <a:rPr lang="en-US" sz="2400" dirty="0">
                <a:solidFill>
                  <a:srgbClr val="292934"/>
                </a:solidFill>
                <a:latin typeface="Arial"/>
                <a:cs typeface="Arial"/>
              </a:rPr>
              <a:t>SQL is not a full featured programming language.</a:t>
            </a:r>
          </a:p>
          <a:p>
            <a:pPr lvl="1">
              <a:lnSpc>
                <a:spcPct val="90000"/>
              </a:lnSpc>
            </a:pPr>
            <a:r>
              <a:rPr lang="en-US" sz="2400" dirty="0">
                <a:solidFill>
                  <a:srgbClr val="292934"/>
                </a:solidFill>
                <a:latin typeface="Arial"/>
                <a:cs typeface="Arial"/>
              </a:rPr>
              <a:t>C, C#, Java</a:t>
            </a:r>
          </a:p>
          <a:p>
            <a:pPr marL="195580" indent="-182880">
              <a:lnSpc>
                <a:spcPct val="100000"/>
              </a:lnSpc>
              <a:buClr>
                <a:srgbClr val="93A299"/>
              </a:buClr>
              <a:buSzPct val="85416"/>
              <a:buChar char="•"/>
              <a:tabLst>
                <a:tab pos="195580" algn="l"/>
              </a:tabLst>
            </a:pPr>
            <a:endParaRPr lang="en-US" sz="2400" dirty="0">
              <a:solidFill>
                <a:srgbClr val="292934"/>
              </a:solidFill>
              <a:latin typeface="Arial"/>
              <a:cs typeface="Arial"/>
            </a:endParaRPr>
          </a:p>
          <a:p>
            <a:pPr marL="195580" indent="-182880">
              <a:lnSpc>
                <a:spcPct val="100000"/>
              </a:lnSpc>
              <a:buClr>
                <a:srgbClr val="93A299"/>
              </a:buClr>
              <a:buSzPct val="85416"/>
              <a:buChar char="•"/>
              <a:tabLst>
                <a:tab pos="195580" algn="l"/>
              </a:tabLst>
            </a:pPr>
            <a:r>
              <a:rPr sz="2400" dirty="0">
                <a:solidFill>
                  <a:srgbClr val="292934"/>
                </a:solidFill>
                <a:latin typeface="Arial"/>
                <a:cs typeface="Arial"/>
              </a:rPr>
              <a:t>Components</a:t>
            </a:r>
            <a:endParaRPr sz="2400" dirty="0">
              <a:latin typeface="Arial"/>
              <a:cs typeface="Arial"/>
            </a:endParaRPr>
          </a:p>
          <a:p>
            <a:pPr marL="462280" lvl="1" indent="-182880">
              <a:lnSpc>
                <a:spcPct val="100000"/>
              </a:lnSpc>
              <a:spcBef>
                <a:spcPts val="520"/>
              </a:spcBef>
              <a:buClr>
                <a:srgbClr val="93A299"/>
              </a:buClr>
              <a:buSzPct val="85000"/>
              <a:buFont typeface="Arial"/>
              <a:buChar char="•"/>
              <a:tabLst>
                <a:tab pos="462280" algn="l"/>
              </a:tabLst>
            </a:pPr>
            <a:r>
              <a:rPr sz="2000" b="1" dirty="0">
                <a:solidFill>
                  <a:srgbClr val="292934"/>
                </a:solidFill>
                <a:latin typeface="Arial"/>
                <a:cs typeface="Arial"/>
              </a:rPr>
              <a:t>Data Query Language (DQL) :</a:t>
            </a:r>
            <a:r>
              <a:rPr sz="2000" b="1" spc="-100" dirty="0">
                <a:solidFill>
                  <a:srgbClr val="292934"/>
                </a:solidFill>
                <a:latin typeface="Arial"/>
                <a:cs typeface="Arial"/>
              </a:rPr>
              <a:t> </a:t>
            </a:r>
            <a:r>
              <a:rPr sz="2000" b="1" dirty="0">
                <a:solidFill>
                  <a:srgbClr val="292934"/>
                </a:solidFill>
                <a:latin typeface="Arial"/>
                <a:cs typeface="Arial"/>
              </a:rPr>
              <a:t>Select…</a:t>
            </a:r>
            <a:endParaRPr sz="2000" dirty="0">
              <a:latin typeface="Arial"/>
              <a:cs typeface="Arial"/>
            </a:endParaRPr>
          </a:p>
          <a:p>
            <a:pPr marL="462280" lvl="1" indent="-182880">
              <a:lnSpc>
                <a:spcPct val="100000"/>
              </a:lnSpc>
              <a:spcBef>
                <a:spcPts val="500"/>
              </a:spcBef>
              <a:buClr>
                <a:srgbClr val="93A299"/>
              </a:buClr>
              <a:buSzPct val="85000"/>
              <a:buFont typeface="Arial"/>
              <a:buChar char="•"/>
              <a:tabLst>
                <a:tab pos="462280" algn="l"/>
              </a:tabLst>
            </a:pPr>
            <a:r>
              <a:rPr sz="2000" b="1" dirty="0">
                <a:solidFill>
                  <a:srgbClr val="292934"/>
                </a:solidFill>
                <a:latin typeface="Arial"/>
                <a:cs typeface="Arial"/>
              </a:rPr>
              <a:t>Data Manipulation Language (DML): Insert, Delete,</a:t>
            </a:r>
            <a:r>
              <a:rPr sz="2000" b="1" spc="-114" dirty="0">
                <a:solidFill>
                  <a:srgbClr val="292934"/>
                </a:solidFill>
                <a:latin typeface="Arial"/>
                <a:cs typeface="Arial"/>
              </a:rPr>
              <a:t> </a:t>
            </a:r>
            <a:r>
              <a:rPr sz="2000" b="1" dirty="0">
                <a:solidFill>
                  <a:srgbClr val="292934"/>
                </a:solidFill>
                <a:latin typeface="Arial"/>
                <a:cs typeface="Arial"/>
              </a:rPr>
              <a:t>Update…</a:t>
            </a:r>
            <a:endParaRPr sz="2000" dirty="0">
              <a:latin typeface="Arial"/>
              <a:cs typeface="Arial"/>
            </a:endParaRPr>
          </a:p>
          <a:p>
            <a:pPr marL="462280" lvl="1" indent="-182880">
              <a:lnSpc>
                <a:spcPct val="100000"/>
              </a:lnSpc>
              <a:spcBef>
                <a:spcPts val="400"/>
              </a:spcBef>
              <a:buClr>
                <a:srgbClr val="93A299"/>
              </a:buClr>
              <a:buSzPct val="85000"/>
              <a:buFont typeface="Arial"/>
              <a:buChar char="•"/>
              <a:tabLst>
                <a:tab pos="462280" algn="l"/>
              </a:tabLst>
            </a:pPr>
            <a:r>
              <a:rPr sz="2000" b="1" dirty="0">
                <a:solidFill>
                  <a:srgbClr val="292934"/>
                </a:solidFill>
                <a:latin typeface="Arial"/>
                <a:cs typeface="Arial"/>
              </a:rPr>
              <a:t>Data Definition Language (DDL) : Create, Drop</a:t>
            </a:r>
            <a:r>
              <a:rPr lang="en-US" sz="2000" b="1" dirty="0">
                <a:solidFill>
                  <a:srgbClr val="292934"/>
                </a:solidFill>
                <a:latin typeface="Arial"/>
                <a:cs typeface="Arial"/>
              </a:rPr>
              <a:t>, Alter</a:t>
            </a:r>
            <a:r>
              <a:rPr sz="2000" b="1" dirty="0">
                <a:solidFill>
                  <a:srgbClr val="292934"/>
                </a:solidFill>
                <a:latin typeface="Arial"/>
                <a:cs typeface="Arial"/>
              </a:rPr>
              <a:t>…</a:t>
            </a:r>
            <a:endParaRPr sz="200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70" dirty="0"/>
              <a:t>SQL </a:t>
            </a:r>
            <a:r>
              <a:rPr spc="-90" dirty="0"/>
              <a:t>statement</a:t>
            </a:r>
            <a:r>
              <a:rPr spc="-560" dirty="0"/>
              <a:t> </a:t>
            </a:r>
            <a:r>
              <a:rPr spc="-100" dirty="0"/>
              <a:t>structure</a:t>
            </a:r>
          </a:p>
        </p:txBody>
      </p:sp>
      <p:sp>
        <p:nvSpPr>
          <p:cNvPr id="3" name="object 3"/>
          <p:cNvSpPr txBox="1"/>
          <p:nvPr/>
        </p:nvSpPr>
        <p:spPr>
          <a:xfrm>
            <a:off x="535940" y="1649577"/>
            <a:ext cx="7701915" cy="3611932"/>
          </a:xfrm>
          <a:prstGeom prst="rect">
            <a:avLst/>
          </a:prstGeom>
        </p:spPr>
        <p:txBody>
          <a:bodyPr vert="horz" wrap="square" lIns="0" tIns="0" rIns="0" bIns="0" rtlCol="0">
            <a:spAutoFit/>
          </a:bodyPr>
          <a:lstStyle/>
          <a:p>
            <a:pPr marL="190500" marR="5080" indent="-177800">
              <a:lnSpc>
                <a:spcPct val="99000"/>
              </a:lnSpc>
              <a:buClr>
                <a:srgbClr val="93A299"/>
              </a:buClr>
              <a:buSzPct val="85416"/>
              <a:buChar char="•"/>
              <a:tabLst>
                <a:tab pos="195580" algn="l"/>
              </a:tabLst>
            </a:pPr>
            <a:r>
              <a:rPr sz="2400" dirty="0">
                <a:solidFill>
                  <a:srgbClr val="292934"/>
                </a:solidFill>
                <a:latin typeface="Arial"/>
                <a:cs typeface="Arial"/>
              </a:rPr>
              <a:t>“Every SQL statement begins with a </a:t>
            </a:r>
            <a:r>
              <a:rPr sz="2400" b="1" spc="-5" dirty="0">
                <a:solidFill>
                  <a:srgbClr val="292934"/>
                </a:solidFill>
                <a:latin typeface="Arial"/>
                <a:cs typeface="Arial"/>
              </a:rPr>
              <a:t>verb</a:t>
            </a:r>
            <a:r>
              <a:rPr sz="2400" spc="-5" dirty="0">
                <a:solidFill>
                  <a:srgbClr val="292934"/>
                </a:solidFill>
                <a:latin typeface="Arial"/>
                <a:cs typeface="Arial"/>
              </a:rPr>
              <a:t>, </a:t>
            </a:r>
            <a:r>
              <a:rPr sz="2400" dirty="0">
                <a:solidFill>
                  <a:srgbClr val="292934"/>
                </a:solidFill>
                <a:latin typeface="Arial"/>
                <a:cs typeface="Arial"/>
              </a:rPr>
              <a:t>a keyword</a:t>
            </a:r>
            <a:r>
              <a:rPr sz="2400" spc="-180" dirty="0">
                <a:solidFill>
                  <a:srgbClr val="292934"/>
                </a:solidFill>
                <a:latin typeface="Arial"/>
                <a:cs typeface="Arial"/>
              </a:rPr>
              <a:t> </a:t>
            </a:r>
            <a:r>
              <a:rPr sz="2400" dirty="0">
                <a:solidFill>
                  <a:srgbClr val="292934"/>
                </a:solidFill>
                <a:latin typeface="Arial"/>
                <a:cs typeface="Arial"/>
              </a:rPr>
              <a:t>or  reserved word that</a:t>
            </a:r>
            <a:r>
              <a:rPr lang="en-US" sz="2400" dirty="0">
                <a:solidFill>
                  <a:srgbClr val="292934"/>
                </a:solidFill>
                <a:latin typeface="Arial"/>
                <a:cs typeface="Arial"/>
              </a:rPr>
              <a:t> </a:t>
            </a:r>
            <a:r>
              <a:rPr sz="2400" dirty="0">
                <a:solidFill>
                  <a:srgbClr val="292934"/>
                </a:solidFill>
                <a:latin typeface="Arial"/>
                <a:cs typeface="Arial"/>
              </a:rPr>
              <a:t>declares what the statement</a:t>
            </a:r>
            <a:r>
              <a:rPr sz="2400" spc="-105" dirty="0">
                <a:solidFill>
                  <a:srgbClr val="292934"/>
                </a:solidFill>
                <a:latin typeface="Arial"/>
                <a:cs typeface="Arial"/>
              </a:rPr>
              <a:t> </a:t>
            </a:r>
            <a:r>
              <a:rPr sz="2400" dirty="0">
                <a:solidFill>
                  <a:srgbClr val="292934"/>
                </a:solidFill>
                <a:latin typeface="Arial"/>
                <a:cs typeface="Arial"/>
              </a:rPr>
              <a:t>does.”</a:t>
            </a:r>
            <a:endParaRPr sz="2400" dirty="0">
              <a:latin typeface="Arial"/>
              <a:cs typeface="Arial"/>
            </a:endParaRPr>
          </a:p>
          <a:p>
            <a:pPr marL="195580" indent="-182880">
              <a:lnSpc>
                <a:spcPct val="100000"/>
              </a:lnSpc>
              <a:spcBef>
                <a:spcPts val="595"/>
              </a:spcBef>
              <a:buClr>
                <a:srgbClr val="93A299"/>
              </a:buClr>
              <a:buSzPct val="83333"/>
              <a:buChar char="•"/>
              <a:tabLst>
                <a:tab pos="195580" algn="l"/>
              </a:tabLst>
            </a:pPr>
            <a:r>
              <a:rPr sz="2400" dirty="0">
                <a:solidFill>
                  <a:srgbClr val="292934"/>
                </a:solidFill>
                <a:latin typeface="Arial"/>
                <a:cs typeface="Arial"/>
              </a:rPr>
              <a:t>“The statement continues with one or more</a:t>
            </a:r>
            <a:r>
              <a:rPr sz="2400" spc="-70" dirty="0">
                <a:solidFill>
                  <a:srgbClr val="292934"/>
                </a:solidFill>
                <a:latin typeface="Arial"/>
                <a:cs typeface="Arial"/>
              </a:rPr>
              <a:t> </a:t>
            </a:r>
            <a:r>
              <a:rPr sz="2400" b="1" spc="-5" dirty="0">
                <a:solidFill>
                  <a:srgbClr val="292934"/>
                </a:solidFill>
                <a:latin typeface="Arial"/>
                <a:cs typeface="Arial"/>
              </a:rPr>
              <a:t>clauses</a:t>
            </a:r>
            <a:r>
              <a:rPr sz="2400" spc="-5" dirty="0">
                <a:solidFill>
                  <a:srgbClr val="292934"/>
                </a:solidFill>
                <a:latin typeface="Arial"/>
                <a:cs typeface="Arial"/>
              </a:rPr>
              <a:t>.”</a:t>
            </a:r>
            <a:endParaRPr sz="2400" dirty="0">
              <a:latin typeface="Arial"/>
              <a:cs typeface="Arial"/>
            </a:endParaRPr>
          </a:p>
          <a:p>
            <a:pPr marL="190500" marR="246379" indent="-177800">
              <a:lnSpc>
                <a:spcPct val="101099"/>
              </a:lnSpc>
              <a:spcBef>
                <a:spcPts val="484"/>
              </a:spcBef>
              <a:buClr>
                <a:srgbClr val="93A299"/>
              </a:buClr>
              <a:buSzPct val="83333"/>
              <a:buChar char="•"/>
              <a:tabLst>
                <a:tab pos="195580" algn="l"/>
              </a:tabLst>
            </a:pPr>
            <a:r>
              <a:rPr sz="2400" dirty="0">
                <a:solidFill>
                  <a:srgbClr val="292934"/>
                </a:solidFill>
                <a:latin typeface="Arial"/>
                <a:cs typeface="Arial"/>
              </a:rPr>
              <a:t>“A clause may identify data or a database object to</a:t>
            </a:r>
            <a:r>
              <a:rPr sz="2400" spc="-240" dirty="0">
                <a:solidFill>
                  <a:srgbClr val="292934"/>
                </a:solidFill>
                <a:latin typeface="Arial"/>
                <a:cs typeface="Arial"/>
              </a:rPr>
              <a:t> </a:t>
            </a:r>
            <a:r>
              <a:rPr sz="2400" dirty="0">
                <a:solidFill>
                  <a:srgbClr val="292934"/>
                </a:solidFill>
                <a:latin typeface="Arial"/>
                <a:cs typeface="Arial"/>
              </a:rPr>
              <a:t>be  operated on by the statement or it may provide more  details about what the statement is going to</a:t>
            </a:r>
            <a:r>
              <a:rPr sz="2400" spc="-114" dirty="0">
                <a:solidFill>
                  <a:srgbClr val="292934"/>
                </a:solidFill>
                <a:latin typeface="Arial"/>
                <a:cs typeface="Arial"/>
              </a:rPr>
              <a:t> </a:t>
            </a:r>
            <a:r>
              <a:rPr sz="2400" dirty="0">
                <a:solidFill>
                  <a:srgbClr val="292934"/>
                </a:solidFill>
                <a:latin typeface="Arial"/>
                <a:cs typeface="Arial"/>
              </a:rPr>
              <a:t>do.”</a:t>
            </a:r>
            <a:endParaRPr sz="2400" dirty="0">
              <a:latin typeface="Arial"/>
              <a:cs typeface="Arial"/>
            </a:endParaRPr>
          </a:p>
          <a:p>
            <a:pPr marL="190500" marR="857250" indent="-177800">
              <a:lnSpc>
                <a:spcPts val="2820"/>
              </a:lnSpc>
              <a:spcBef>
                <a:spcPts val="740"/>
              </a:spcBef>
              <a:buClr>
                <a:srgbClr val="93A299"/>
              </a:buClr>
              <a:buSzPct val="85416"/>
              <a:buChar char="•"/>
              <a:tabLst>
                <a:tab pos="195580" algn="l"/>
              </a:tabLst>
            </a:pPr>
            <a:r>
              <a:rPr sz="2400" dirty="0">
                <a:solidFill>
                  <a:srgbClr val="292934"/>
                </a:solidFill>
                <a:latin typeface="Arial"/>
                <a:cs typeface="Arial"/>
              </a:rPr>
              <a:t>“The clause also begins with a </a:t>
            </a:r>
            <a:r>
              <a:rPr sz="2400" b="1" spc="-5" dirty="0">
                <a:solidFill>
                  <a:srgbClr val="292934"/>
                </a:solidFill>
                <a:latin typeface="Arial"/>
                <a:cs typeface="Arial"/>
              </a:rPr>
              <a:t>keyword</a:t>
            </a:r>
            <a:r>
              <a:rPr sz="2400" spc="-5" dirty="0">
                <a:solidFill>
                  <a:srgbClr val="292934"/>
                </a:solidFill>
                <a:latin typeface="Arial"/>
                <a:cs typeface="Arial"/>
              </a:rPr>
              <a:t>, </a:t>
            </a:r>
            <a:r>
              <a:rPr sz="2400" dirty="0">
                <a:solidFill>
                  <a:srgbClr val="292934"/>
                </a:solidFill>
                <a:latin typeface="Arial"/>
                <a:cs typeface="Arial"/>
              </a:rPr>
              <a:t>such</a:t>
            </a:r>
            <a:r>
              <a:rPr sz="2400" spc="-70" dirty="0">
                <a:solidFill>
                  <a:srgbClr val="292934"/>
                </a:solidFill>
                <a:latin typeface="Arial"/>
                <a:cs typeface="Arial"/>
              </a:rPr>
              <a:t> </a:t>
            </a:r>
            <a:r>
              <a:rPr sz="2400" dirty="0">
                <a:solidFill>
                  <a:srgbClr val="292934"/>
                </a:solidFill>
                <a:latin typeface="Arial"/>
                <a:cs typeface="Arial"/>
              </a:rPr>
              <a:t>as  </a:t>
            </a:r>
            <a:r>
              <a:rPr sz="2400" spc="-5" dirty="0">
                <a:solidFill>
                  <a:srgbClr val="292934"/>
                </a:solidFill>
                <a:latin typeface="Arial"/>
                <a:cs typeface="Arial"/>
              </a:rPr>
              <a:t>WHERE, </a:t>
            </a:r>
            <a:r>
              <a:rPr sz="2400" dirty="0">
                <a:solidFill>
                  <a:srgbClr val="292934"/>
                </a:solidFill>
                <a:latin typeface="Arial"/>
                <a:cs typeface="Arial"/>
              </a:rPr>
              <a:t>FROM, </a:t>
            </a:r>
            <a:r>
              <a:rPr sz="2400" spc="-10" dirty="0">
                <a:solidFill>
                  <a:srgbClr val="292934"/>
                </a:solidFill>
                <a:latin typeface="Arial"/>
                <a:cs typeface="Arial"/>
              </a:rPr>
              <a:t>INTO, </a:t>
            </a:r>
            <a:r>
              <a:rPr sz="2400" dirty="0">
                <a:solidFill>
                  <a:srgbClr val="292934"/>
                </a:solidFill>
                <a:latin typeface="Arial"/>
                <a:cs typeface="Arial"/>
              </a:rPr>
              <a:t>and</a:t>
            </a:r>
            <a:r>
              <a:rPr sz="2400" spc="-50" dirty="0">
                <a:solidFill>
                  <a:srgbClr val="292934"/>
                </a:solidFill>
                <a:latin typeface="Arial"/>
                <a:cs typeface="Arial"/>
              </a:rPr>
              <a:t> </a:t>
            </a:r>
            <a:r>
              <a:rPr sz="2400" spc="-25" dirty="0">
                <a:solidFill>
                  <a:srgbClr val="292934"/>
                </a:solidFill>
                <a:latin typeface="Arial"/>
                <a:cs typeface="Arial"/>
              </a:rPr>
              <a:t>HAVING.”</a:t>
            </a:r>
            <a:endParaRPr sz="2400" dirty="0">
              <a:latin typeface="Arial"/>
              <a:cs typeface="Arial"/>
            </a:endParaRPr>
          </a:p>
          <a:p>
            <a:pPr marL="195580" indent="-182880">
              <a:lnSpc>
                <a:spcPct val="100000"/>
              </a:lnSpc>
              <a:spcBef>
                <a:spcPts val="509"/>
              </a:spcBef>
              <a:buClr>
                <a:srgbClr val="93A299"/>
              </a:buClr>
              <a:buSzPct val="85416"/>
              <a:buChar char="•"/>
              <a:tabLst>
                <a:tab pos="195580" algn="l"/>
              </a:tabLst>
            </a:pPr>
            <a:r>
              <a:rPr sz="2400" dirty="0">
                <a:solidFill>
                  <a:srgbClr val="292934"/>
                </a:solidFill>
                <a:latin typeface="Arial"/>
                <a:cs typeface="Arial"/>
              </a:rPr>
              <a:t>“Some clauses are </a:t>
            </a:r>
            <a:r>
              <a:rPr sz="2400" spc="-20" dirty="0">
                <a:solidFill>
                  <a:srgbClr val="292934"/>
                </a:solidFill>
                <a:latin typeface="Arial"/>
                <a:cs typeface="Arial"/>
              </a:rPr>
              <a:t>mandatory. </a:t>
            </a:r>
            <a:r>
              <a:rPr sz="2400" dirty="0">
                <a:solidFill>
                  <a:srgbClr val="292934"/>
                </a:solidFill>
                <a:latin typeface="Arial"/>
                <a:cs typeface="Arial"/>
              </a:rPr>
              <a:t>Others are</a:t>
            </a:r>
            <a:r>
              <a:rPr sz="2400" spc="-65" dirty="0">
                <a:solidFill>
                  <a:srgbClr val="292934"/>
                </a:solidFill>
                <a:latin typeface="Arial"/>
                <a:cs typeface="Arial"/>
              </a:rPr>
              <a:t> </a:t>
            </a:r>
            <a:r>
              <a:rPr sz="2400" dirty="0">
                <a:solidFill>
                  <a:srgbClr val="292934"/>
                </a:solidFill>
                <a:latin typeface="Arial"/>
                <a:cs typeface="Arial"/>
              </a:rPr>
              <a:t>optional.”</a:t>
            </a:r>
            <a:endParaRPr sz="2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497840"/>
            <a:ext cx="8072119" cy="615553"/>
          </a:xfrm>
        </p:spPr>
        <p:txBody>
          <a:bodyPr/>
          <a:lstStyle/>
          <a:p>
            <a:r>
              <a:rPr lang="en-US" dirty="0"/>
              <a:t>How to Run Premiere SQL (1)</a:t>
            </a:r>
          </a:p>
        </p:txBody>
      </p:sp>
      <p:sp>
        <p:nvSpPr>
          <p:cNvPr id="3" name="Text Placeholder 2"/>
          <p:cNvSpPr>
            <a:spLocks noGrp="1"/>
          </p:cNvSpPr>
          <p:nvPr>
            <p:ph type="body" idx="1"/>
          </p:nvPr>
        </p:nvSpPr>
        <p:spPr>
          <a:xfrm>
            <a:off x="457200" y="1447800"/>
            <a:ext cx="8305800" cy="1384995"/>
          </a:xfrm>
        </p:spPr>
        <p:txBody>
          <a:bodyPr/>
          <a:lstStyle/>
          <a:p>
            <a:pPr marL="457200" indent="-457200">
              <a:buFont typeface="+mj-lt"/>
              <a:buAutoNum type="arabicPeriod"/>
            </a:pPr>
            <a:r>
              <a:rPr lang="en-US" sz="1800">
                <a:solidFill>
                  <a:schemeClr val="tx1"/>
                </a:solidFill>
              </a:rPr>
              <a:t>Download </a:t>
            </a:r>
            <a:r>
              <a:rPr lang="en-US" sz="1800" dirty="0">
                <a:solidFill>
                  <a:schemeClr val="tx1"/>
                </a:solidFill>
              </a:rPr>
              <a:t>the premiere. </a:t>
            </a:r>
            <a:r>
              <a:rPr lang="en-US" sz="1800" dirty="0" err="1">
                <a:solidFill>
                  <a:schemeClr val="tx1"/>
                </a:solidFill>
              </a:rPr>
              <a:t>sql</a:t>
            </a:r>
            <a:r>
              <a:rPr lang="en-US" sz="1800" dirty="0">
                <a:solidFill>
                  <a:schemeClr val="tx1"/>
                </a:solidFill>
              </a:rPr>
              <a:t> from Canvas: </a:t>
            </a:r>
            <a:r>
              <a:rPr lang="en-US" altLang="zh-CN" sz="1800" dirty="0" err="1">
                <a:solidFill>
                  <a:schemeClr val="tx1"/>
                </a:solidFill>
              </a:rPr>
              <a:t>Notes</a:t>
            </a:r>
            <a:r>
              <a:rPr lang="en-US" sz="1800" dirty="0" err="1">
                <a:solidFill>
                  <a:schemeClr val="tx1"/>
                </a:solidFill>
                <a:sym typeface="Wingdings"/>
              </a:rPr>
              <a:t>SQL</a:t>
            </a:r>
            <a:r>
              <a:rPr lang="en-US" sz="1800" dirty="0">
                <a:solidFill>
                  <a:schemeClr val="tx1"/>
                </a:solidFill>
                <a:sym typeface="Wingdings"/>
              </a:rPr>
              <a:t> </a:t>
            </a:r>
            <a:r>
              <a:rPr lang="en-US" sz="1800" dirty="0" err="1">
                <a:solidFill>
                  <a:schemeClr val="tx1"/>
                </a:solidFill>
                <a:sym typeface="Wingdings"/>
              </a:rPr>
              <a:t>ResourcesPremiere</a:t>
            </a:r>
            <a:r>
              <a:rPr lang="en-US" sz="1800" dirty="0">
                <a:solidFill>
                  <a:schemeClr val="tx1"/>
                </a:solidFill>
                <a:sym typeface="Wingdings"/>
              </a:rPr>
              <a:t> SQL</a:t>
            </a:r>
          </a:p>
          <a:p>
            <a:pPr marL="457200" indent="-457200">
              <a:buFont typeface="+mj-lt"/>
              <a:buAutoNum type="arabicPeriod"/>
            </a:pPr>
            <a:r>
              <a:rPr lang="en-US" sz="1800" dirty="0">
                <a:solidFill>
                  <a:schemeClr val="tx1"/>
                </a:solidFill>
                <a:sym typeface="Wingdings"/>
              </a:rPr>
              <a:t>Open SQL workbench and double-click the CCI-student connection (image below shows the window you should have after the double-click)</a:t>
            </a:r>
          </a:p>
          <a:p>
            <a:pPr marL="457200" indent="-457200">
              <a:buFont typeface="+mj-lt"/>
              <a:buAutoNum type="arabicPeriod"/>
            </a:pPr>
            <a:endParaRPr lang="en-US" sz="1800" dirty="0">
              <a:solidFill>
                <a:schemeClr val="tx1"/>
              </a:solidFill>
            </a:endParaRPr>
          </a:p>
        </p:txBody>
      </p:sp>
      <p:pic>
        <p:nvPicPr>
          <p:cNvPr id="4" name="Picture 3"/>
          <p:cNvPicPr>
            <a:picLocks noChangeAspect="1"/>
          </p:cNvPicPr>
          <p:nvPr/>
        </p:nvPicPr>
        <p:blipFill>
          <a:blip r:embed="rId3"/>
          <a:stretch>
            <a:fillRect/>
          </a:stretch>
        </p:blipFill>
        <p:spPr>
          <a:xfrm>
            <a:off x="559386" y="2857500"/>
            <a:ext cx="8001000" cy="4000500"/>
          </a:xfrm>
          <a:prstGeom prst="rect">
            <a:avLst/>
          </a:prstGeom>
        </p:spPr>
      </p:pic>
    </p:spTree>
    <p:extLst>
      <p:ext uri="{BB962C8B-B14F-4D97-AF65-F5344CB8AC3E}">
        <p14:creationId xmlns:p14="http://schemas.microsoft.com/office/powerpoint/2010/main" val="271508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7800" rIns="0" bIns="0" rtlCol="0">
            <a:spAutoFit/>
          </a:bodyPr>
          <a:lstStyle/>
          <a:p>
            <a:pPr marL="12700">
              <a:lnSpc>
                <a:spcPct val="100000"/>
              </a:lnSpc>
            </a:pPr>
            <a:r>
              <a:rPr sz="3600" spc="-85" dirty="0"/>
              <a:t>Figure</a:t>
            </a:r>
            <a:r>
              <a:rPr sz="3600" spc="-220" dirty="0"/>
              <a:t> </a:t>
            </a:r>
            <a:r>
              <a:rPr sz="3600" spc="-70" dirty="0"/>
              <a:t>2.6</a:t>
            </a:r>
            <a:r>
              <a:rPr sz="3600" spc="-210" dirty="0"/>
              <a:t> </a:t>
            </a:r>
            <a:r>
              <a:rPr sz="3600" dirty="0"/>
              <a:t>-</a:t>
            </a:r>
            <a:r>
              <a:rPr sz="3600" spc="-280" dirty="0"/>
              <a:t> </a:t>
            </a:r>
            <a:r>
              <a:rPr sz="3600" spc="-70" dirty="0"/>
              <a:t>The</a:t>
            </a:r>
            <a:r>
              <a:rPr sz="3600" spc="-215" dirty="0"/>
              <a:t> </a:t>
            </a:r>
            <a:r>
              <a:rPr sz="3600" spc="-95" dirty="0"/>
              <a:t>Evolution</a:t>
            </a:r>
            <a:r>
              <a:rPr sz="3600" spc="-215" dirty="0"/>
              <a:t> </a:t>
            </a:r>
            <a:r>
              <a:rPr sz="3600" spc="-55" dirty="0"/>
              <a:t>of</a:t>
            </a:r>
            <a:r>
              <a:rPr sz="3600" spc="-210" dirty="0"/>
              <a:t> </a:t>
            </a:r>
            <a:r>
              <a:rPr sz="3600" spc="-80" dirty="0"/>
              <a:t>Data</a:t>
            </a:r>
            <a:r>
              <a:rPr sz="3600" spc="-210" dirty="0"/>
              <a:t> </a:t>
            </a:r>
            <a:r>
              <a:rPr sz="3600" spc="-105" dirty="0"/>
              <a:t>Models</a:t>
            </a:r>
            <a:endParaRPr sz="3600"/>
          </a:p>
        </p:txBody>
      </p:sp>
      <p:sp>
        <p:nvSpPr>
          <p:cNvPr id="3" name="object 3"/>
          <p:cNvSpPr/>
          <p:nvPr/>
        </p:nvSpPr>
        <p:spPr>
          <a:xfrm>
            <a:off x="1371600" y="1600200"/>
            <a:ext cx="6410325" cy="47244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23346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497840"/>
            <a:ext cx="8072119" cy="615553"/>
          </a:xfrm>
        </p:spPr>
        <p:txBody>
          <a:bodyPr/>
          <a:lstStyle/>
          <a:p>
            <a:r>
              <a:rPr lang="en-US" dirty="0"/>
              <a:t>How to Run Premiere SQL (2)</a:t>
            </a:r>
          </a:p>
        </p:txBody>
      </p:sp>
      <p:sp>
        <p:nvSpPr>
          <p:cNvPr id="3" name="Text Placeholder 2"/>
          <p:cNvSpPr>
            <a:spLocks noGrp="1"/>
          </p:cNvSpPr>
          <p:nvPr>
            <p:ph type="body" idx="1"/>
          </p:nvPr>
        </p:nvSpPr>
        <p:spPr>
          <a:xfrm>
            <a:off x="457200" y="1219200"/>
            <a:ext cx="8305800" cy="1384995"/>
          </a:xfrm>
        </p:spPr>
        <p:txBody>
          <a:bodyPr/>
          <a:lstStyle/>
          <a:p>
            <a:pPr marL="457200" indent="-457200">
              <a:buFont typeface="+mj-lt"/>
              <a:buAutoNum type="arabicPeriod"/>
            </a:pPr>
            <a:r>
              <a:rPr lang="en-US" sz="1800" dirty="0">
                <a:solidFill>
                  <a:schemeClr val="tx1"/>
                </a:solidFill>
                <a:sym typeface="Wingdings"/>
              </a:rPr>
              <a:t>Use </a:t>
            </a:r>
            <a:r>
              <a:rPr lang="en-US" sz="1800" dirty="0" err="1">
                <a:solidFill>
                  <a:schemeClr val="tx1"/>
                </a:solidFill>
                <a:sym typeface="Wingdings"/>
              </a:rPr>
              <a:t>FileOpen</a:t>
            </a:r>
            <a:r>
              <a:rPr lang="en-US" sz="1800" dirty="0">
                <a:solidFill>
                  <a:schemeClr val="tx1"/>
                </a:solidFill>
                <a:sym typeface="Wingdings"/>
              </a:rPr>
              <a:t> SQL script to load </a:t>
            </a:r>
            <a:r>
              <a:rPr lang="en-US" sz="1800" dirty="0">
                <a:solidFill>
                  <a:schemeClr val="tx1"/>
                </a:solidFill>
              </a:rPr>
              <a:t>premiere. </a:t>
            </a:r>
            <a:r>
              <a:rPr lang="en-US" sz="1800" dirty="0" err="1">
                <a:solidFill>
                  <a:schemeClr val="tx1"/>
                </a:solidFill>
              </a:rPr>
              <a:t>sql</a:t>
            </a:r>
            <a:r>
              <a:rPr lang="en-US" sz="1800" dirty="0">
                <a:solidFill>
                  <a:schemeClr val="tx1"/>
                </a:solidFill>
              </a:rPr>
              <a:t> </a:t>
            </a:r>
            <a:endParaRPr lang="en-US" sz="1800" dirty="0">
              <a:solidFill>
                <a:schemeClr val="tx1"/>
              </a:solidFill>
              <a:sym typeface="Wingdings"/>
            </a:endParaRPr>
          </a:p>
          <a:p>
            <a:pPr marL="457200" indent="-457200">
              <a:buFont typeface="+mj-lt"/>
              <a:buAutoNum type="arabicPeriod"/>
            </a:pPr>
            <a:r>
              <a:rPr lang="en-US" sz="1800" dirty="0">
                <a:solidFill>
                  <a:schemeClr val="tx1"/>
                </a:solidFill>
                <a:sym typeface="Wingdings"/>
              </a:rPr>
              <a:t>In the new premiere Window, add one line before set </a:t>
            </a:r>
            <a:r>
              <a:rPr lang="en-US" sz="1800" dirty="0" err="1">
                <a:solidFill>
                  <a:schemeClr val="tx1"/>
                </a:solidFill>
                <a:sym typeface="Wingdings"/>
              </a:rPr>
              <a:t>foreign_key_checks</a:t>
            </a:r>
            <a:r>
              <a:rPr lang="en-US" sz="1800" dirty="0">
                <a:solidFill>
                  <a:schemeClr val="tx1"/>
                </a:solidFill>
                <a:sym typeface="Wingdings"/>
              </a:rPr>
              <a:t>=0: </a:t>
            </a:r>
            <a:r>
              <a:rPr lang="en-US" sz="1800" b="1" i="1" dirty="0">
                <a:solidFill>
                  <a:schemeClr val="tx1"/>
                </a:solidFill>
                <a:sym typeface="Wingdings"/>
              </a:rPr>
              <a:t>use </a:t>
            </a:r>
            <a:r>
              <a:rPr lang="en-US" sz="1800" b="1" i="1" dirty="0" err="1">
                <a:solidFill>
                  <a:schemeClr val="tx1"/>
                </a:solidFill>
                <a:sym typeface="Wingdings"/>
              </a:rPr>
              <a:t>yourfsuid</a:t>
            </a:r>
            <a:r>
              <a:rPr lang="en-US" sz="1800" b="1" i="1" dirty="0">
                <a:solidFill>
                  <a:schemeClr val="tx1"/>
                </a:solidFill>
                <a:sym typeface="Wingdings"/>
              </a:rPr>
              <a:t>;</a:t>
            </a:r>
          </a:p>
          <a:p>
            <a:pPr marL="457200" indent="-457200">
              <a:buFont typeface="+mj-lt"/>
              <a:buAutoNum type="arabicPeriod"/>
            </a:pPr>
            <a:r>
              <a:rPr lang="en-US" sz="1800" dirty="0">
                <a:solidFill>
                  <a:schemeClr val="tx1"/>
                </a:solidFill>
                <a:sym typeface="Wingdings"/>
              </a:rPr>
              <a:t>Select all text and click the execute icon;</a:t>
            </a:r>
          </a:p>
          <a:p>
            <a:pPr marL="457200" indent="-457200">
              <a:buFont typeface="+mj-lt"/>
              <a:buAutoNum type="arabicPeriod"/>
            </a:pPr>
            <a:endParaRPr lang="en-US" sz="1800" dirty="0">
              <a:solidFill>
                <a:schemeClr val="tx1"/>
              </a:solidFill>
            </a:endParaRPr>
          </a:p>
        </p:txBody>
      </p:sp>
      <p:pic>
        <p:nvPicPr>
          <p:cNvPr id="6" name="Picture 5"/>
          <p:cNvPicPr>
            <a:picLocks noChangeAspect="1"/>
          </p:cNvPicPr>
          <p:nvPr/>
        </p:nvPicPr>
        <p:blipFill>
          <a:blip r:embed="rId2"/>
          <a:stretch>
            <a:fillRect/>
          </a:stretch>
        </p:blipFill>
        <p:spPr>
          <a:xfrm>
            <a:off x="152399" y="2286000"/>
            <a:ext cx="8839200" cy="4419600"/>
          </a:xfrm>
          <a:prstGeom prst="rect">
            <a:avLst/>
          </a:prstGeom>
        </p:spPr>
      </p:pic>
    </p:spTree>
    <p:extLst>
      <p:ext uri="{BB962C8B-B14F-4D97-AF65-F5344CB8AC3E}">
        <p14:creationId xmlns:p14="http://schemas.microsoft.com/office/powerpoint/2010/main" val="3960830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497840"/>
            <a:ext cx="8072119" cy="615553"/>
          </a:xfrm>
        </p:spPr>
        <p:txBody>
          <a:bodyPr/>
          <a:lstStyle/>
          <a:p>
            <a:r>
              <a:rPr lang="en-US" dirty="0"/>
              <a:t>How to Run Premiere SQL (3)</a:t>
            </a:r>
          </a:p>
        </p:txBody>
      </p:sp>
      <p:sp>
        <p:nvSpPr>
          <p:cNvPr id="3" name="Text Placeholder 2"/>
          <p:cNvSpPr>
            <a:spLocks noGrp="1"/>
          </p:cNvSpPr>
          <p:nvPr>
            <p:ph type="body" idx="1"/>
          </p:nvPr>
        </p:nvSpPr>
        <p:spPr>
          <a:xfrm>
            <a:off x="457200" y="1219200"/>
            <a:ext cx="8305800" cy="1384995"/>
          </a:xfrm>
        </p:spPr>
        <p:txBody>
          <a:bodyPr/>
          <a:lstStyle/>
          <a:p>
            <a:pPr marL="457200" indent="-457200">
              <a:buFont typeface="+mj-lt"/>
              <a:buAutoNum type="arabicPeriod"/>
            </a:pPr>
            <a:r>
              <a:rPr lang="en-US" sz="1800" dirty="0">
                <a:solidFill>
                  <a:schemeClr val="tx1"/>
                </a:solidFill>
                <a:sym typeface="Wingdings"/>
              </a:rPr>
              <a:t>Go back to the Query 1 Window and Run the query:</a:t>
            </a:r>
          </a:p>
          <a:p>
            <a:r>
              <a:rPr lang="en-US" sz="1800" dirty="0">
                <a:solidFill>
                  <a:schemeClr val="tx1"/>
                </a:solidFill>
                <a:sym typeface="Wingdings"/>
              </a:rPr>
              <a:t>       </a:t>
            </a:r>
            <a:r>
              <a:rPr lang="en-US" sz="1800" b="1" i="1" dirty="0">
                <a:solidFill>
                  <a:schemeClr val="tx1"/>
                </a:solidFill>
                <a:sym typeface="Wingdings"/>
              </a:rPr>
              <a:t>use </a:t>
            </a:r>
            <a:r>
              <a:rPr lang="en-US" sz="1800" b="1" i="1" dirty="0" err="1">
                <a:solidFill>
                  <a:schemeClr val="tx1"/>
                </a:solidFill>
                <a:sym typeface="Wingdings"/>
              </a:rPr>
              <a:t>yourfsuid</a:t>
            </a:r>
            <a:r>
              <a:rPr lang="en-US" sz="1800" b="1" i="1" dirty="0">
                <a:solidFill>
                  <a:schemeClr val="tx1"/>
                </a:solidFill>
                <a:sym typeface="Wingdings"/>
              </a:rPr>
              <a:t>;</a:t>
            </a:r>
          </a:p>
          <a:p>
            <a:r>
              <a:rPr lang="en-US" sz="1800" b="1" i="1" dirty="0">
                <a:solidFill>
                  <a:schemeClr val="tx1"/>
                </a:solidFill>
                <a:sym typeface="Wingdings"/>
              </a:rPr>
              <a:t>       show tables;</a:t>
            </a:r>
          </a:p>
          <a:p>
            <a:pPr marL="285750" indent="-285750">
              <a:buFont typeface="Arial"/>
              <a:buChar char="•"/>
            </a:pPr>
            <a:r>
              <a:rPr lang="en-US" sz="1800" dirty="0">
                <a:solidFill>
                  <a:schemeClr val="tx1"/>
                </a:solidFill>
                <a:sym typeface="Wingdings"/>
              </a:rPr>
              <a:t>then you should be able to see the five tables and run the queries for assignment </a:t>
            </a:r>
            <a:r>
              <a:rPr lang="en-US" altLang="zh-CN" sz="1800" dirty="0">
                <a:solidFill>
                  <a:schemeClr val="tx1"/>
                </a:solidFill>
                <a:sym typeface="Wingdings"/>
              </a:rPr>
              <a:t>1</a:t>
            </a:r>
            <a:endParaRPr lang="en-US" sz="1800" dirty="0">
              <a:solidFill>
                <a:schemeClr val="tx1"/>
              </a:solidFill>
            </a:endParaRPr>
          </a:p>
        </p:txBody>
      </p:sp>
      <p:pic>
        <p:nvPicPr>
          <p:cNvPr id="5" name="Picture 4"/>
          <p:cNvPicPr>
            <a:picLocks noChangeAspect="1"/>
          </p:cNvPicPr>
          <p:nvPr/>
        </p:nvPicPr>
        <p:blipFill>
          <a:blip r:embed="rId2"/>
          <a:stretch>
            <a:fillRect/>
          </a:stretch>
        </p:blipFill>
        <p:spPr>
          <a:xfrm>
            <a:off x="152400" y="2667000"/>
            <a:ext cx="8763000" cy="4152900"/>
          </a:xfrm>
          <a:prstGeom prst="rect">
            <a:avLst/>
          </a:prstGeom>
        </p:spPr>
      </p:pic>
    </p:spTree>
    <p:extLst>
      <p:ext uri="{BB962C8B-B14F-4D97-AF65-F5344CB8AC3E}">
        <p14:creationId xmlns:p14="http://schemas.microsoft.com/office/powerpoint/2010/main" val="202456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940" y="500379"/>
            <a:ext cx="8072119" cy="1231106"/>
          </a:xfrm>
        </p:spPr>
        <p:txBody>
          <a:bodyPr/>
          <a:lstStyle/>
          <a:p>
            <a:pPr eaLnBrk="1" hangingPunct="1"/>
            <a:r>
              <a:rPr lang="en-US" b="1" dirty="0">
                <a:solidFill>
                  <a:srgbClr val="292934"/>
                </a:solidFill>
              </a:rPr>
              <a:t>Data Query Language (DQL) </a:t>
            </a:r>
            <a:br>
              <a:rPr lang="en-US" b="1" dirty="0">
                <a:solidFill>
                  <a:srgbClr val="292934"/>
                </a:solidFill>
              </a:rPr>
            </a:br>
            <a:r>
              <a:rPr dirty="0"/>
              <a:t>The SQL SELECT Statement</a:t>
            </a:r>
          </a:p>
        </p:txBody>
      </p:sp>
      <p:sp>
        <p:nvSpPr>
          <p:cNvPr id="29699" name="Rectangle 3"/>
          <p:cNvSpPr>
            <a:spLocks noGrp="1" noChangeArrowheads="1"/>
          </p:cNvSpPr>
          <p:nvPr>
            <p:ph type="body" idx="1"/>
          </p:nvPr>
        </p:nvSpPr>
        <p:spPr>
          <a:xfrm>
            <a:off x="535940" y="1645920"/>
            <a:ext cx="8072119" cy="2492990"/>
          </a:xfrm>
        </p:spPr>
        <p:txBody>
          <a:bodyPr/>
          <a:lstStyle/>
          <a:p>
            <a:pPr eaLnBrk="1" hangingPunct="1"/>
            <a:r>
              <a:rPr lang="en-US" dirty="0"/>
              <a:t>The fundamental framework for an SQL query is the </a:t>
            </a:r>
            <a:r>
              <a:rPr lang="en-US" b="1" dirty="0">
                <a:solidFill>
                  <a:srgbClr val="00B0F0"/>
                </a:solidFill>
              </a:rPr>
              <a:t>SQL SELECT statement</a:t>
            </a:r>
            <a:r>
              <a:rPr lang="en-US" dirty="0"/>
              <a:t>.</a:t>
            </a:r>
          </a:p>
          <a:p>
            <a:pPr lvl="1" eaLnBrk="1" hangingPunct="1">
              <a:buClr>
                <a:schemeClr val="tx1"/>
              </a:buClr>
            </a:pPr>
            <a:endParaRPr lang="en-US" b="1" dirty="0">
              <a:solidFill>
                <a:srgbClr val="00B0F0"/>
              </a:solidFill>
            </a:endParaRPr>
          </a:p>
          <a:p>
            <a:pPr lvl="1" eaLnBrk="1" hangingPunct="1">
              <a:buClr>
                <a:schemeClr val="tx1"/>
              </a:buClr>
            </a:pPr>
            <a:endParaRPr lang="en-US" b="1" dirty="0">
              <a:solidFill>
                <a:srgbClr val="00B0F0"/>
              </a:solidFill>
            </a:endParaRPr>
          </a:p>
          <a:p>
            <a:pPr lvl="1" eaLnBrk="1" hangingPunct="1">
              <a:buClr>
                <a:schemeClr val="tx1"/>
              </a:buClr>
            </a:pPr>
            <a:r>
              <a:rPr lang="en-US" b="1" dirty="0">
                <a:solidFill>
                  <a:srgbClr val="00B0F0"/>
                </a:solidFill>
              </a:rPr>
              <a:t>SELECT	{</a:t>
            </a:r>
            <a:r>
              <a:rPr lang="en-US" b="1" dirty="0" err="1">
                <a:solidFill>
                  <a:srgbClr val="00B0F0"/>
                </a:solidFill>
              </a:rPr>
              <a:t>ColumnName</a:t>
            </a:r>
            <a:r>
              <a:rPr lang="en-US" b="1" dirty="0">
                <a:solidFill>
                  <a:srgbClr val="00B0F0"/>
                </a:solidFill>
              </a:rPr>
              <a:t>(s)}</a:t>
            </a:r>
          </a:p>
          <a:p>
            <a:pPr lvl="1" eaLnBrk="1" hangingPunct="1">
              <a:buClr>
                <a:schemeClr val="tx1"/>
              </a:buClr>
            </a:pPr>
            <a:r>
              <a:rPr lang="en-US" b="1" dirty="0">
                <a:solidFill>
                  <a:srgbClr val="00B0F0"/>
                </a:solidFill>
              </a:rPr>
              <a:t>FROM	{</a:t>
            </a:r>
            <a:r>
              <a:rPr lang="en-US" b="1" dirty="0" err="1">
                <a:solidFill>
                  <a:srgbClr val="00B0F0"/>
                </a:solidFill>
              </a:rPr>
              <a:t>TableName</a:t>
            </a:r>
            <a:r>
              <a:rPr lang="en-US" b="1" dirty="0">
                <a:solidFill>
                  <a:srgbClr val="00B0F0"/>
                </a:solidFill>
              </a:rPr>
              <a:t>(s)}</a:t>
            </a:r>
          </a:p>
          <a:p>
            <a:pPr lvl="1" eaLnBrk="1" hangingPunct="1">
              <a:buClr>
                <a:schemeClr val="tx1"/>
              </a:buClr>
            </a:pPr>
            <a:r>
              <a:rPr lang="en-US" b="1" dirty="0">
                <a:solidFill>
                  <a:srgbClr val="00B0F0"/>
                </a:solidFill>
              </a:rPr>
              <a:t>WHERE	{Optional Condition(s)}</a:t>
            </a:r>
          </a:p>
          <a:p>
            <a:pPr eaLnBrk="1" hangingPunct="1"/>
            <a:r>
              <a:rPr lang="en-US" dirty="0"/>
              <a:t>All SQL statements end with a </a:t>
            </a:r>
            <a:r>
              <a:rPr lang="en-US" b="1" dirty="0">
                <a:solidFill>
                  <a:srgbClr val="00B0F0"/>
                </a:solidFill>
              </a:rPr>
              <a:t>semi-colon (;)</a:t>
            </a:r>
            <a:r>
              <a:rPr lang="en-US"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100" dirty="0"/>
              <a:t>SELECT</a:t>
            </a:r>
          </a:p>
        </p:txBody>
      </p:sp>
      <p:sp>
        <p:nvSpPr>
          <p:cNvPr id="3" name="object 3"/>
          <p:cNvSpPr txBox="1"/>
          <p:nvPr/>
        </p:nvSpPr>
        <p:spPr>
          <a:xfrm>
            <a:off x="535940" y="1615440"/>
            <a:ext cx="7971155" cy="4657460"/>
          </a:xfrm>
          <a:prstGeom prst="rect">
            <a:avLst/>
          </a:prstGeom>
        </p:spPr>
        <p:txBody>
          <a:bodyPr vert="horz" wrap="square" lIns="0" tIns="0" rIns="0" bIns="0" rtlCol="0">
            <a:spAutoFit/>
          </a:bodyPr>
          <a:lstStyle/>
          <a:p>
            <a:pPr marL="195580" indent="-182880">
              <a:lnSpc>
                <a:spcPct val="100000"/>
              </a:lnSpc>
              <a:buClr>
                <a:srgbClr val="93A299"/>
              </a:buClr>
              <a:buSzPct val="85416"/>
              <a:buFont typeface="Arial"/>
              <a:buChar char="•"/>
              <a:tabLst>
                <a:tab pos="195580" algn="l"/>
              </a:tabLst>
            </a:pPr>
            <a:r>
              <a:rPr sz="2400" b="1" dirty="0">
                <a:solidFill>
                  <a:srgbClr val="292934"/>
                </a:solidFill>
                <a:latin typeface="Arial"/>
                <a:cs typeface="Arial"/>
              </a:rPr>
              <a:t>SELECT…FROM…</a:t>
            </a:r>
            <a:r>
              <a:rPr sz="2400" dirty="0">
                <a:solidFill>
                  <a:srgbClr val="292934"/>
                </a:solidFill>
                <a:latin typeface="Arial"/>
                <a:cs typeface="Arial"/>
              </a:rPr>
              <a:t>statement</a:t>
            </a:r>
            <a:endParaRPr sz="2400" dirty="0">
              <a:latin typeface="Arial"/>
              <a:cs typeface="Arial"/>
            </a:endParaRPr>
          </a:p>
          <a:p>
            <a:pPr marL="462280" lvl="1" indent="-182880">
              <a:lnSpc>
                <a:spcPct val="100000"/>
              </a:lnSpc>
              <a:spcBef>
                <a:spcPts val="140"/>
              </a:spcBef>
              <a:buClr>
                <a:srgbClr val="93A299"/>
              </a:buClr>
              <a:buSzPct val="85000"/>
              <a:buChar char="•"/>
              <a:tabLst>
                <a:tab pos="462280" algn="l"/>
              </a:tabLst>
            </a:pPr>
            <a:r>
              <a:rPr sz="2000" dirty="0">
                <a:solidFill>
                  <a:srgbClr val="292934"/>
                </a:solidFill>
                <a:latin typeface="Arial"/>
                <a:cs typeface="Arial"/>
              </a:rPr>
              <a:t>SELECT: Lists the columns that are to be returned in the</a:t>
            </a:r>
            <a:r>
              <a:rPr sz="2000" spc="-150" dirty="0">
                <a:solidFill>
                  <a:srgbClr val="292934"/>
                </a:solidFill>
                <a:latin typeface="Arial"/>
                <a:cs typeface="Arial"/>
              </a:rPr>
              <a:t> </a:t>
            </a:r>
            <a:r>
              <a:rPr sz="2000" dirty="0">
                <a:solidFill>
                  <a:srgbClr val="292934"/>
                </a:solidFill>
                <a:latin typeface="Arial"/>
                <a:cs typeface="Arial"/>
              </a:rPr>
              <a:t>results</a:t>
            </a:r>
            <a:endParaRPr sz="2000" dirty="0">
              <a:latin typeface="Arial"/>
              <a:cs typeface="Arial"/>
            </a:endParaRPr>
          </a:p>
          <a:p>
            <a:pPr marL="462280" lvl="1" indent="-182880">
              <a:lnSpc>
                <a:spcPct val="100000"/>
              </a:lnSpc>
              <a:spcBef>
                <a:spcPts val="300"/>
              </a:spcBef>
              <a:buClr>
                <a:srgbClr val="93A299"/>
              </a:buClr>
              <a:buSzPct val="85000"/>
              <a:buChar char="•"/>
              <a:tabLst>
                <a:tab pos="462280" algn="l"/>
                <a:tab pos="1350645" algn="l"/>
              </a:tabLst>
            </a:pPr>
            <a:r>
              <a:rPr sz="2000" dirty="0">
                <a:solidFill>
                  <a:srgbClr val="292934"/>
                </a:solidFill>
                <a:latin typeface="Arial"/>
                <a:cs typeface="Arial"/>
              </a:rPr>
              <a:t>FROM: Lists the tables or views from which data is to be</a:t>
            </a:r>
            <a:r>
              <a:rPr sz="2000" spc="-105" dirty="0">
                <a:solidFill>
                  <a:srgbClr val="292934"/>
                </a:solidFill>
                <a:latin typeface="Arial"/>
                <a:cs typeface="Arial"/>
              </a:rPr>
              <a:t> </a:t>
            </a:r>
            <a:r>
              <a:rPr sz="2000" dirty="0">
                <a:solidFill>
                  <a:srgbClr val="292934"/>
                </a:solidFill>
                <a:latin typeface="Arial"/>
                <a:cs typeface="Arial"/>
              </a:rPr>
              <a:t>selected</a:t>
            </a:r>
            <a:endParaRPr sz="2000" dirty="0">
              <a:latin typeface="Arial"/>
              <a:cs typeface="Arial"/>
            </a:endParaRPr>
          </a:p>
          <a:p>
            <a:pPr>
              <a:lnSpc>
                <a:spcPct val="100000"/>
              </a:lnSpc>
              <a:spcBef>
                <a:spcPts val="7"/>
              </a:spcBef>
            </a:pPr>
            <a:endParaRPr sz="2950" dirty="0">
              <a:latin typeface="Times New Roman"/>
              <a:cs typeface="Times New Roman"/>
            </a:endParaRPr>
          </a:p>
          <a:p>
            <a:pPr marL="279400">
              <a:lnSpc>
                <a:spcPct val="100000"/>
              </a:lnSpc>
            </a:pPr>
            <a:r>
              <a:rPr sz="1700" spc="-390" dirty="0">
                <a:solidFill>
                  <a:srgbClr val="93A299"/>
                </a:solidFill>
                <a:latin typeface="Wingdings"/>
                <a:cs typeface="Wingdings"/>
              </a:rPr>
              <a:t></a:t>
            </a:r>
            <a:r>
              <a:rPr sz="1700" spc="-390" dirty="0">
                <a:solidFill>
                  <a:srgbClr val="93A299"/>
                </a:solidFill>
                <a:latin typeface="Times New Roman"/>
                <a:cs typeface="Times New Roman"/>
              </a:rPr>
              <a:t>                  </a:t>
            </a:r>
            <a:r>
              <a:rPr sz="2000" b="1" dirty="0">
                <a:solidFill>
                  <a:srgbClr val="292934"/>
                </a:solidFill>
                <a:latin typeface="Arial"/>
                <a:cs typeface="Arial"/>
              </a:rPr>
              <a:t>List everything in a</a:t>
            </a:r>
            <a:r>
              <a:rPr sz="2000" b="1" spc="-80" dirty="0">
                <a:solidFill>
                  <a:srgbClr val="292934"/>
                </a:solidFill>
                <a:latin typeface="Arial"/>
                <a:cs typeface="Arial"/>
              </a:rPr>
              <a:t> </a:t>
            </a:r>
            <a:r>
              <a:rPr sz="2000" b="1" dirty="0">
                <a:solidFill>
                  <a:srgbClr val="292934"/>
                </a:solidFill>
                <a:latin typeface="Arial"/>
                <a:cs typeface="Arial"/>
              </a:rPr>
              <a:t>table</a:t>
            </a:r>
            <a:endParaRPr sz="2000" dirty="0">
              <a:latin typeface="Arial"/>
              <a:cs typeface="Arial"/>
            </a:endParaRPr>
          </a:p>
          <a:p>
            <a:pPr marL="918844">
              <a:lnSpc>
                <a:spcPct val="100000"/>
              </a:lnSpc>
              <a:spcBef>
                <a:spcPts val="185"/>
              </a:spcBef>
            </a:pPr>
            <a:r>
              <a:rPr sz="1900" dirty="0">
                <a:solidFill>
                  <a:srgbClr val="292934"/>
                </a:solidFill>
                <a:latin typeface="Arial"/>
                <a:cs typeface="Arial"/>
              </a:rPr>
              <a:t>SELECT</a:t>
            </a:r>
            <a:r>
              <a:rPr lang="en-US" sz="1900" dirty="0">
                <a:solidFill>
                  <a:srgbClr val="292934"/>
                </a:solidFill>
                <a:latin typeface="Arial"/>
                <a:cs typeface="Arial"/>
              </a:rPr>
              <a:t> </a:t>
            </a:r>
            <a:r>
              <a:rPr sz="1900" spc="-135" dirty="0">
                <a:solidFill>
                  <a:srgbClr val="292934"/>
                </a:solidFill>
                <a:latin typeface="Arial"/>
                <a:cs typeface="Arial"/>
              </a:rPr>
              <a:t> </a:t>
            </a:r>
            <a:r>
              <a:rPr sz="1900" b="1" dirty="0">
                <a:solidFill>
                  <a:srgbClr val="292934"/>
                </a:solidFill>
                <a:latin typeface="Arial"/>
                <a:cs typeface="Arial"/>
              </a:rPr>
              <a:t>*</a:t>
            </a:r>
            <a:endParaRPr sz="1900" b="1" dirty="0">
              <a:latin typeface="Arial"/>
              <a:cs typeface="Arial"/>
            </a:endParaRPr>
          </a:p>
          <a:p>
            <a:pPr marL="918844">
              <a:lnSpc>
                <a:spcPct val="100000"/>
              </a:lnSpc>
              <a:spcBef>
                <a:spcPts val="219"/>
              </a:spcBef>
            </a:pPr>
            <a:r>
              <a:rPr sz="1900" dirty="0">
                <a:solidFill>
                  <a:srgbClr val="292934"/>
                </a:solidFill>
                <a:latin typeface="Arial"/>
                <a:cs typeface="Arial"/>
              </a:rPr>
              <a:t>FROM table</a:t>
            </a:r>
            <a:r>
              <a:rPr sz="1900" spc="-100" dirty="0">
                <a:solidFill>
                  <a:srgbClr val="292934"/>
                </a:solidFill>
                <a:latin typeface="Arial"/>
                <a:cs typeface="Arial"/>
              </a:rPr>
              <a:t> </a:t>
            </a:r>
            <a:r>
              <a:rPr sz="1900" dirty="0">
                <a:solidFill>
                  <a:srgbClr val="292934"/>
                </a:solidFill>
                <a:latin typeface="Arial"/>
                <a:cs typeface="Arial"/>
              </a:rPr>
              <a:t>name;</a:t>
            </a:r>
            <a:endParaRPr sz="1900" dirty="0">
              <a:latin typeface="Arial"/>
              <a:cs typeface="Arial"/>
            </a:endParaRPr>
          </a:p>
          <a:p>
            <a:pPr marL="279400">
              <a:lnSpc>
                <a:spcPct val="100000"/>
              </a:lnSpc>
              <a:spcBef>
                <a:spcPts val="229"/>
              </a:spcBef>
            </a:pPr>
            <a:r>
              <a:rPr sz="1700" spc="-390" dirty="0">
                <a:solidFill>
                  <a:srgbClr val="93A299"/>
                </a:solidFill>
                <a:latin typeface="Wingdings"/>
                <a:cs typeface="Wingdings"/>
              </a:rPr>
              <a:t></a:t>
            </a:r>
            <a:r>
              <a:rPr sz="1700" spc="-390" dirty="0">
                <a:solidFill>
                  <a:srgbClr val="93A299"/>
                </a:solidFill>
                <a:latin typeface="Times New Roman"/>
                <a:cs typeface="Times New Roman"/>
              </a:rPr>
              <a:t>                  </a:t>
            </a:r>
            <a:r>
              <a:rPr sz="2000" b="1" dirty="0">
                <a:solidFill>
                  <a:srgbClr val="292934"/>
                </a:solidFill>
                <a:latin typeface="Arial"/>
                <a:cs typeface="Arial"/>
              </a:rPr>
              <a:t>Limit columns to</a:t>
            </a:r>
            <a:r>
              <a:rPr sz="2000" b="1" spc="-75" dirty="0">
                <a:solidFill>
                  <a:srgbClr val="292934"/>
                </a:solidFill>
                <a:latin typeface="Arial"/>
                <a:cs typeface="Arial"/>
              </a:rPr>
              <a:t> </a:t>
            </a:r>
            <a:r>
              <a:rPr sz="2000" b="1" dirty="0">
                <a:solidFill>
                  <a:srgbClr val="292934"/>
                </a:solidFill>
                <a:latin typeface="Arial"/>
                <a:cs typeface="Arial"/>
              </a:rPr>
              <a:t>display</a:t>
            </a:r>
            <a:endParaRPr sz="2000" dirty="0">
              <a:latin typeface="Arial"/>
              <a:cs typeface="Arial"/>
            </a:endParaRPr>
          </a:p>
          <a:p>
            <a:pPr marL="924560" marR="3070225">
              <a:lnSpc>
                <a:spcPct val="107800"/>
              </a:lnSpc>
              <a:spcBef>
                <a:spcPts val="95"/>
              </a:spcBef>
            </a:pPr>
            <a:r>
              <a:rPr sz="1700" dirty="0">
                <a:solidFill>
                  <a:srgbClr val="292934"/>
                </a:solidFill>
                <a:latin typeface="Arial"/>
                <a:cs typeface="Arial"/>
              </a:rPr>
              <a:t>SELECT column1_name,</a:t>
            </a:r>
            <a:r>
              <a:rPr sz="1700" spc="-140" dirty="0">
                <a:solidFill>
                  <a:srgbClr val="292934"/>
                </a:solidFill>
                <a:latin typeface="Arial"/>
                <a:cs typeface="Arial"/>
              </a:rPr>
              <a:t> </a:t>
            </a:r>
            <a:r>
              <a:rPr sz="1700" dirty="0">
                <a:solidFill>
                  <a:srgbClr val="292934"/>
                </a:solidFill>
                <a:latin typeface="Arial"/>
                <a:cs typeface="Arial"/>
              </a:rPr>
              <a:t>column2_name  FROM</a:t>
            </a:r>
            <a:r>
              <a:rPr sz="1700" spc="-50" dirty="0">
                <a:solidFill>
                  <a:srgbClr val="292934"/>
                </a:solidFill>
                <a:latin typeface="Arial"/>
                <a:cs typeface="Arial"/>
              </a:rPr>
              <a:t> </a:t>
            </a:r>
            <a:r>
              <a:rPr sz="1700" spc="-5" dirty="0">
                <a:solidFill>
                  <a:srgbClr val="292934"/>
                </a:solidFill>
                <a:latin typeface="Arial"/>
                <a:cs typeface="Arial"/>
              </a:rPr>
              <a:t>table_name;</a:t>
            </a:r>
            <a:endParaRPr sz="1700" dirty="0">
              <a:latin typeface="Arial"/>
              <a:cs typeface="Arial"/>
            </a:endParaRPr>
          </a:p>
          <a:p>
            <a:pPr marL="279400">
              <a:lnSpc>
                <a:spcPct val="100000"/>
              </a:lnSpc>
              <a:spcBef>
                <a:spcPts val="300"/>
              </a:spcBef>
            </a:pPr>
            <a:r>
              <a:rPr sz="1700" spc="-390" dirty="0">
                <a:solidFill>
                  <a:srgbClr val="93A299"/>
                </a:solidFill>
                <a:latin typeface="Wingdings"/>
                <a:cs typeface="Wingdings"/>
              </a:rPr>
              <a:t></a:t>
            </a:r>
            <a:r>
              <a:rPr sz="1700" spc="-390" dirty="0">
                <a:solidFill>
                  <a:srgbClr val="93A299"/>
                </a:solidFill>
                <a:latin typeface="Times New Roman"/>
                <a:cs typeface="Times New Roman"/>
              </a:rPr>
              <a:t>                 </a:t>
            </a:r>
            <a:r>
              <a:rPr sz="2000" b="1" dirty="0">
                <a:solidFill>
                  <a:srgbClr val="292934"/>
                </a:solidFill>
                <a:latin typeface="Arial"/>
                <a:cs typeface="Arial"/>
              </a:rPr>
              <a:t>Sort</a:t>
            </a:r>
            <a:r>
              <a:rPr sz="2000" b="1" spc="-35" dirty="0">
                <a:solidFill>
                  <a:srgbClr val="292934"/>
                </a:solidFill>
                <a:latin typeface="Arial"/>
                <a:cs typeface="Arial"/>
              </a:rPr>
              <a:t> </a:t>
            </a:r>
            <a:r>
              <a:rPr sz="2000" b="1" dirty="0">
                <a:solidFill>
                  <a:srgbClr val="292934"/>
                </a:solidFill>
                <a:latin typeface="Arial"/>
                <a:cs typeface="Arial"/>
              </a:rPr>
              <a:t>results</a:t>
            </a:r>
            <a:endParaRPr sz="2000" dirty="0">
              <a:latin typeface="Arial"/>
              <a:cs typeface="Arial"/>
            </a:endParaRPr>
          </a:p>
          <a:p>
            <a:pPr marL="918844" marR="2608580">
              <a:lnSpc>
                <a:spcPts val="2500"/>
              </a:lnSpc>
              <a:spcBef>
                <a:spcPts val="85"/>
              </a:spcBef>
            </a:pPr>
            <a:r>
              <a:rPr sz="1900" dirty="0">
                <a:solidFill>
                  <a:srgbClr val="292934"/>
                </a:solidFill>
                <a:latin typeface="Arial"/>
                <a:cs typeface="Arial"/>
              </a:rPr>
              <a:t>SELECT column1_name,</a:t>
            </a:r>
            <a:r>
              <a:rPr sz="1900" spc="-140" dirty="0">
                <a:solidFill>
                  <a:srgbClr val="292934"/>
                </a:solidFill>
                <a:latin typeface="Arial"/>
                <a:cs typeface="Arial"/>
              </a:rPr>
              <a:t> </a:t>
            </a:r>
            <a:r>
              <a:rPr sz="1900" dirty="0">
                <a:solidFill>
                  <a:srgbClr val="292934"/>
                </a:solidFill>
                <a:latin typeface="Arial"/>
                <a:cs typeface="Arial"/>
              </a:rPr>
              <a:t>column2_name  FROM</a:t>
            </a:r>
            <a:r>
              <a:rPr sz="1900" spc="-100" dirty="0">
                <a:solidFill>
                  <a:srgbClr val="292934"/>
                </a:solidFill>
                <a:latin typeface="Arial"/>
                <a:cs typeface="Arial"/>
              </a:rPr>
              <a:t> </a:t>
            </a:r>
            <a:r>
              <a:rPr sz="1900" dirty="0">
                <a:solidFill>
                  <a:srgbClr val="292934"/>
                </a:solidFill>
                <a:latin typeface="Arial"/>
                <a:cs typeface="Arial"/>
              </a:rPr>
              <a:t>table_name</a:t>
            </a:r>
            <a:endParaRPr sz="1900" dirty="0">
              <a:latin typeface="Arial"/>
              <a:cs typeface="Arial"/>
            </a:endParaRPr>
          </a:p>
          <a:p>
            <a:pPr marL="918844">
              <a:lnSpc>
                <a:spcPct val="100000"/>
              </a:lnSpc>
              <a:spcBef>
                <a:spcPts val="100"/>
              </a:spcBef>
            </a:pPr>
            <a:r>
              <a:rPr sz="1900" dirty="0">
                <a:solidFill>
                  <a:srgbClr val="292934"/>
                </a:solidFill>
                <a:latin typeface="Arial"/>
                <a:cs typeface="Arial"/>
              </a:rPr>
              <a:t>ORDER BY column1_name ASC or</a:t>
            </a:r>
            <a:r>
              <a:rPr sz="1900" spc="-240" dirty="0">
                <a:solidFill>
                  <a:srgbClr val="292934"/>
                </a:solidFill>
                <a:latin typeface="Arial"/>
                <a:cs typeface="Arial"/>
              </a:rPr>
              <a:t> </a:t>
            </a:r>
            <a:r>
              <a:rPr sz="1900" dirty="0">
                <a:solidFill>
                  <a:srgbClr val="292934"/>
                </a:solidFill>
                <a:latin typeface="Arial"/>
                <a:cs typeface="Arial"/>
              </a:rPr>
              <a:t>DESC;</a:t>
            </a:r>
            <a:endParaRPr sz="1900" dirty="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85" dirty="0"/>
              <a:t>SELECT</a:t>
            </a:r>
            <a:r>
              <a:rPr spc="-365" dirty="0"/>
              <a:t> </a:t>
            </a:r>
            <a:r>
              <a:rPr spc="-100" dirty="0"/>
              <a:t>(Cont’d)</a:t>
            </a:r>
          </a:p>
        </p:txBody>
      </p:sp>
      <p:sp>
        <p:nvSpPr>
          <p:cNvPr id="3" name="object 3"/>
          <p:cNvSpPr txBox="1"/>
          <p:nvPr/>
        </p:nvSpPr>
        <p:spPr>
          <a:xfrm>
            <a:off x="535940" y="1645920"/>
            <a:ext cx="7922260" cy="2363611"/>
          </a:xfrm>
          <a:prstGeom prst="rect">
            <a:avLst/>
          </a:prstGeom>
        </p:spPr>
        <p:txBody>
          <a:bodyPr vert="horz" wrap="square" lIns="0" tIns="0" rIns="0" bIns="0" rtlCol="0">
            <a:spAutoFit/>
          </a:bodyPr>
          <a:lstStyle/>
          <a:p>
            <a:pPr marL="195580" indent="-182880">
              <a:lnSpc>
                <a:spcPct val="100000"/>
              </a:lnSpc>
              <a:buClr>
                <a:srgbClr val="93A299"/>
              </a:buClr>
              <a:buSzPct val="85416"/>
              <a:buFont typeface="Arial"/>
              <a:buChar char="•"/>
              <a:tabLst>
                <a:tab pos="195580" algn="l"/>
              </a:tabLst>
            </a:pPr>
            <a:r>
              <a:rPr sz="2400" b="1" spc="-5" dirty="0">
                <a:solidFill>
                  <a:srgbClr val="292934"/>
                </a:solidFill>
                <a:latin typeface="Arial"/>
                <a:cs typeface="Arial"/>
              </a:rPr>
              <a:t>WHERE</a:t>
            </a:r>
            <a:r>
              <a:rPr sz="2400" b="1" spc="-85" dirty="0">
                <a:solidFill>
                  <a:srgbClr val="292934"/>
                </a:solidFill>
                <a:latin typeface="Arial"/>
                <a:cs typeface="Arial"/>
              </a:rPr>
              <a:t> </a:t>
            </a:r>
            <a:r>
              <a:rPr sz="2400" dirty="0">
                <a:solidFill>
                  <a:srgbClr val="292934"/>
                </a:solidFill>
                <a:latin typeface="Arial"/>
                <a:cs typeface="Arial"/>
              </a:rPr>
              <a:t>clause</a:t>
            </a:r>
            <a:endParaRPr sz="2400" dirty="0">
              <a:latin typeface="Arial"/>
              <a:cs typeface="Arial"/>
            </a:endParaRPr>
          </a:p>
          <a:p>
            <a:pPr marL="741680" lvl="1" indent="-182880">
              <a:lnSpc>
                <a:spcPct val="100000"/>
              </a:lnSpc>
              <a:spcBef>
                <a:spcPts val="350"/>
              </a:spcBef>
              <a:buClr>
                <a:srgbClr val="93A299"/>
              </a:buClr>
              <a:buSzPct val="88888"/>
              <a:buChar char="•"/>
              <a:tabLst>
                <a:tab pos="741680" algn="l"/>
              </a:tabLst>
            </a:pPr>
            <a:r>
              <a:rPr sz="1800" dirty="0">
                <a:solidFill>
                  <a:srgbClr val="292934"/>
                </a:solidFill>
                <a:latin typeface="Arial"/>
                <a:cs typeface="Arial"/>
              </a:rPr>
              <a:t>Provides conditions for the selection of rows in the</a:t>
            </a:r>
            <a:r>
              <a:rPr sz="1800" spc="-105" dirty="0">
                <a:solidFill>
                  <a:srgbClr val="292934"/>
                </a:solidFill>
                <a:latin typeface="Arial"/>
                <a:cs typeface="Arial"/>
              </a:rPr>
              <a:t> </a:t>
            </a:r>
            <a:r>
              <a:rPr sz="1800" dirty="0">
                <a:solidFill>
                  <a:srgbClr val="292934"/>
                </a:solidFill>
                <a:latin typeface="Arial"/>
                <a:cs typeface="Arial"/>
              </a:rPr>
              <a:t>results</a:t>
            </a:r>
            <a:endParaRPr sz="1800" dirty="0">
              <a:latin typeface="Arial"/>
              <a:cs typeface="Arial"/>
            </a:endParaRPr>
          </a:p>
          <a:p>
            <a:pPr>
              <a:lnSpc>
                <a:spcPct val="100000"/>
              </a:lnSpc>
              <a:spcBef>
                <a:spcPts val="12"/>
              </a:spcBef>
            </a:pPr>
            <a:endParaRPr sz="2250" dirty="0">
              <a:latin typeface="Times New Roman"/>
              <a:cs typeface="Times New Roman"/>
            </a:endParaRPr>
          </a:p>
          <a:p>
            <a:pPr marL="918844" marR="1444625">
              <a:lnSpc>
                <a:spcPct val="120400"/>
              </a:lnSpc>
            </a:pPr>
            <a:r>
              <a:rPr sz="1800" dirty="0">
                <a:solidFill>
                  <a:srgbClr val="292934"/>
                </a:solidFill>
                <a:latin typeface="Arial"/>
                <a:cs typeface="Arial"/>
              </a:rPr>
              <a:t>SELECT column1_name,</a:t>
            </a:r>
            <a:r>
              <a:rPr sz="1800" spc="-140" dirty="0">
                <a:solidFill>
                  <a:srgbClr val="292934"/>
                </a:solidFill>
                <a:latin typeface="Arial"/>
                <a:cs typeface="Arial"/>
              </a:rPr>
              <a:t> </a:t>
            </a:r>
            <a:r>
              <a:rPr sz="1800" dirty="0">
                <a:solidFill>
                  <a:srgbClr val="292934"/>
                </a:solidFill>
                <a:latin typeface="Arial"/>
                <a:cs typeface="Arial"/>
              </a:rPr>
              <a:t>column2_name  FROM</a:t>
            </a:r>
            <a:r>
              <a:rPr sz="1800" spc="-100" dirty="0">
                <a:solidFill>
                  <a:srgbClr val="292934"/>
                </a:solidFill>
                <a:latin typeface="Arial"/>
                <a:cs typeface="Arial"/>
              </a:rPr>
              <a:t> </a:t>
            </a:r>
            <a:r>
              <a:rPr sz="1800" dirty="0">
                <a:solidFill>
                  <a:srgbClr val="292934"/>
                </a:solidFill>
                <a:latin typeface="Arial"/>
                <a:cs typeface="Arial"/>
              </a:rPr>
              <a:t>table_name</a:t>
            </a:r>
            <a:endParaRPr sz="1800" dirty="0">
              <a:latin typeface="Arial"/>
              <a:cs typeface="Arial"/>
            </a:endParaRPr>
          </a:p>
          <a:p>
            <a:pPr marL="918844" marR="2781300">
              <a:lnSpc>
                <a:spcPct val="120400"/>
              </a:lnSpc>
            </a:pPr>
            <a:r>
              <a:rPr sz="1800" dirty="0">
                <a:solidFill>
                  <a:srgbClr val="292934"/>
                </a:solidFill>
                <a:latin typeface="Arial"/>
                <a:cs typeface="Arial"/>
              </a:rPr>
              <a:t>WHERE column</a:t>
            </a:r>
            <a:r>
              <a:rPr lang="en-US" sz="1800" dirty="0">
                <a:solidFill>
                  <a:srgbClr val="292934"/>
                </a:solidFill>
                <a:latin typeface="Arial"/>
                <a:cs typeface="Arial"/>
              </a:rPr>
              <a:t>3</a:t>
            </a:r>
            <a:r>
              <a:rPr sz="1800" dirty="0">
                <a:solidFill>
                  <a:srgbClr val="292934"/>
                </a:solidFill>
                <a:latin typeface="Arial"/>
                <a:cs typeface="Arial"/>
              </a:rPr>
              <a:t>_name =</a:t>
            </a:r>
            <a:r>
              <a:rPr sz="1800" spc="-105" dirty="0">
                <a:solidFill>
                  <a:srgbClr val="292934"/>
                </a:solidFill>
                <a:latin typeface="Arial"/>
                <a:cs typeface="Arial"/>
              </a:rPr>
              <a:t> </a:t>
            </a:r>
            <a:r>
              <a:rPr lang="en-US" altLang="zh-CN" dirty="0">
                <a:solidFill>
                  <a:srgbClr val="292934"/>
                </a:solidFill>
                <a:latin typeface="Arial"/>
                <a:cs typeface="Arial"/>
              </a:rPr>
              <a:t>32306</a:t>
            </a:r>
            <a:r>
              <a:rPr sz="1800" dirty="0">
                <a:solidFill>
                  <a:srgbClr val="292934"/>
                </a:solidFill>
                <a:latin typeface="Arial"/>
                <a:cs typeface="Arial"/>
              </a:rPr>
              <a:t>  ORDER BY</a:t>
            </a:r>
            <a:r>
              <a:rPr sz="1800" spc="-80" dirty="0">
                <a:solidFill>
                  <a:srgbClr val="292934"/>
                </a:solidFill>
                <a:latin typeface="Arial"/>
                <a:cs typeface="Arial"/>
              </a:rPr>
              <a:t> </a:t>
            </a:r>
            <a:r>
              <a:rPr sz="1800" spc="-5" dirty="0">
                <a:solidFill>
                  <a:srgbClr val="292934"/>
                </a:solidFill>
                <a:latin typeface="Arial"/>
                <a:cs typeface="Arial"/>
              </a:rPr>
              <a:t>column</a:t>
            </a:r>
            <a:r>
              <a:rPr lang="en-US" sz="1800" spc="-5" dirty="0">
                <a:solidFill>
                  <a:srgbClr val="292934"/>
                </a:solidFill>
                <a:latin typeface="Arial"/>
                <a:cs typeface="Arial"/>
              </a:rPr>
              <a:t>1</a:t>
            </a:r>
            <a:r>
              <a:rPr sz="1800" spc="-5" dirty="0">
                <a:solidFill>
                  <a:srgbClr val="292934"/>
                </a:solidFill>
                <a:latin typeface="Arial"/>
                <a:cs typeface="Arial"/>
              </a:rPr>
              <a:t>_name;</a:t>
            </a:r>
            <a:endParaRPr sz="18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00379"/>
            <a:ext cx="8991600" cy="1456809"/>
          </a:xfrm>
          <a:prstGeom prst="rect">
            <a:avLst/>
          </a:prstGeom>
        </p:spPr>
        <p:txBody>
          <a:bodyPr vert="horz" wrap="square" lIns="0" tIns="223520" rIns="0" bIns="0" rtlCol="0">
            <a:spAutoFit/>
          </a:bodyPr>
          <a:lstStyle/>
          <a:p>
            <a:pPr marL="12700">
              <a:lnSpc>
                <a:spcPct val="100000"/>
              </a:lnSpc>
            </a:pPr>
            <a:r>
              <a:rPr lang="en-US" b="1">
                <a:solidFill>
                  <a:srgbClr val="292934"/>
                </a:solidFill>
              </a:rPr>
              <a:t>Data Manipulation Language </a:t>
            </a:r>
            <a:r>
              <a:rPr lang="en-US" b="1" dirty="0">
                <a:solidFill>
                  <a:srgbClr val="292934"/>
                </a:solidFill>
              </a:rPr>
              <a:t>(DML) </a:t>
            </a:r>
            <a:br>
              <a:rPr lang="en-US" b="1" dirty="0">
                <a:solidFill>
                  <a:srgbClr val="292934"/>
                </a:solidFill>
              </a:rPr>
            </a:br>
            <a:r>
              <a:rPr spc="-100" dirty="0"/>
              <a:t>INSERT</a:t>
            </a:r>
            <a:r>
              <a:rPr spc="-360" dirty="0"/>
              <a:t> </a:t>
            </a:r>
            <a:r>
              <a:rPr spc="-100" dirty="0"/>
              <a:t>INTO</a:t>
            </a:r>
          </a:p>
        </p:txBody>
      </p:sp>
      <p:sp>
        <p:nvSpPr>
          <p:cNvPr id="3" name="object 3"/>
          <p:cNvSpPr txBox="1"/>
          <p:nvPr/>
        </p:nvSpPr>
        <p:spPr>
          <a:xfrm>
            <a:off x="1494319" y="-435022"/>
            <a:ext cx="6418580" cy="4535170"/>
          </a:xfrm>
          <a:prstGeom prst="rect">
            <a:avLst/>
          </a:prstGeom>
        </p:spPr>
        <p:txBody>
          <a:bodyPr vert="horz" wrap="square" lIns="0" tIns="0" rIns="0" bIns="0" rtlCol="0">
            <a:spAutoFit/>
          </a:bodyPr>
          <a:lstStyle/>
          <a:p>
            <a:pPr marL="195580" indent="-182880">
              <a:lnSpc>
                <a:spcPts val="1900"/>
              </a:lnSpc>
              <a:buClr>
                <a:srgbClr val="93A299"/>
              </a:buClr>
              <a:buSzPct val="84375"/>
              <a:buFont typeface="Arial"/>
              <a:buChar char="•"/>
              <a:tabLst>
                <a:tab pos="195580" algn="l"/>
              </a:tabLst>
            </a:pPr>
            <a:r>
              <a:rPr sz="1600" b="1" dirty="0">
                <a:solidFill>
                  <a:srgbClr val="292934"/>
                </a:solidFill>
                <a:latin typeface="Arial"/>
                <a:cs typeface="Arial"/>
              </a:rPr>
              <a:t>INSERT</a:t>
            </a:r>
            <a:r>
              <a:rPr sz="1600" b="1" spc="-95" dirty="0">
                <a:solidFill>
                  <a:srgbClr val="292934"/>
                </a:solidFill>
                <a:latin typeface="Arial"/>
                <a:cs typeface="Arial"/>
              </a:rPr>
              <a:t> </a:t>
            </a:r>
            <a:r>
              <a:rPr sz="1600" b="1" spc="-10" dirty="0">
                <a:solidFill>
                  <a:srgbClr val="292934"/>
                </a:solidFill>
                <a:latin typeface="Arial"/>
                <a:cs typeface="Arial"/>
              </a:rPr>
              <a:t>INTO</a:t>
            </a:r>
            <a:endParaRPr sz="1600" dirty="0">
              <a:latin typeface="Arial"/>
              <a:cs typeface="Arial"/>
            </a:endParaRPr>
          </a:p>
          <a:p>
            <a:pPr marL="462280" lvl="1" indent="-182880">
              <a:lnSpc>
                <a:spcPts val="1900"/>
              </a:lnSpc>
              <a:buClr>
                <a:srgbClr val="93A299"/>
              </a:buClr>
              <a:buSzPct val="84375"/>
              <a:buChar char="•"/>
              <a:tabLst>
                <a:tab pos="462280" algn="l"/>
              </a:tabLst>
            </a:pPr>
            <a:r>
              <a:rPr sz="1600" dirty="0">
                <a:solidFill>
                  <a:srgbClr val="292934"/>
                </a:solidFill>
                <a:latin typeface="Arial"/>
                <a:cs typeface="Arial"/>
              </a:rPr>
              <a:t>Insert new records in a</a:t>
            </a:r>
            <a:r>
              <a:rPr sz="1600" spc="-105" dirty="0">
                <a:solidFill>
                  <a:srgbClr val="292934"/>
                </a:solidFill>
                <a:latin typeface="Arial"/>
                <a:cs typeface="Arial"/>
              </a:rPr>
              <a:t> </a:t>
            </a:r>
            <a:r>
              <a:rPr sz="1600" dirty="0">
                <a:solidFill>
                  <a:srgbClr val="292934"/>
                </a:solidFill>
                <a:latin typeface="Arial"/>
                <a:cs typeface="Arial"/>
              </a:rPr>
              <a:t>table</a:t>
            </a:r>
            <a:endParaRPr sz="1600" dirty="0">
              <a:latin typeface="Arial"/>
              <a:cs typeface="Arial"/>
            </a:endParaRPr>
          </a:p>
          <a:p>
            <a:pPr lvl="1">
              <a:lnSpc>
                <a:spcPct val="100000"/>
              </a:lnSpc>
              <a:spcBef>
                <a:spcPts val="40"/>
              </a:spcBef>
              <a:buClr>
                <a:srgbClr val="93A299"/>
              </a:buClr>
              <a:buFont typeface="Arial"/>
              <a:buChar char="•"/>
            </a:pPr>
            <a:endParaRPr sz="1600" dirty="0">
              <a:latin typeface="Times New Roman"/>
              <a:cs typeface="Times New Roman"/>
            </a:endParaRPr>
          </a:p>
          <a:p>
            <a:pPr marL="195580" indent="-182880">
              <a:lnSpc>
                <a:spcPct val="100000"/>
              </a:lnSpc>
              <a:buClr>
                <a:srgbClr val="93A299"/>
              </a:buClr>
              <a:buSzPct val="84375"/>
              <a:buFont typeface="Arial"/>
              <a:buChar char="•"/>
              <a:tabLst>
                <a:tab pos="195580" algn="l"/>
              </a:tabLst>
            </a:pPr>
            <a:r>
              <a:rPr sz="1600" b="1" dirty="0">
                <a:solidFill>
                  <a:srgbClr val="292934"/>
                </a:solidFill>
                <a:latin typeface="Arial"/>
                <a:cs typeface="Arial"/>
              </a:rPr>
              <a:t>Syntax</a:t>
            </a:r>
            <a:endParaRPr sz="1600" dirty="0">
              <a:latin typeface="Arial"/>
              <a:cs typeface="Arial"/>
            </a:endParaRPr>
          </a:p>
          <a:p>
            <a:pPr>
              <a:lnSpc>
                <a:spcPct val="100000"/>
              </a:lnSpc>
              <a:spcBef>
                <a:spcPts val="25"/>
              </a:spcBef>
            </a:pPr>
            <a:endParaRPr sz="1700" dirty="0">
              <a:latin typeface="Times New Roman"/>
              <a:cs typeface="Times New Roman"/>
            </a:endParaRPr>
          </a:p>
          <a:p>
            <a:pPr marL="475615" indent="-237490">
              <a:lnSpc>
                <a:spcPts val="1720"/>
              </a:lnSpc>
              <a:buAutoNum type="alphaLcParenR"/>
              <a:tabLst>
                <a:tab pos="476250" algn="l"/>
              </a:tabLst>
            </a:pPr>
            <a:r>
              <a:rPr sz="1600" dirty="0">
                <a:solidFill>
                  <a:srgbClr val="D2533C"/>
                </a:solidFill>
                <a:latin typeface="Arial"/>
                <a:cs typeface="Arial"/>
              </a:rPr>
              <a:t>Implicit</a:t>
            </a:r>
            <a:r>
              <a:rPr sz="1600" spc="-105" dirty="0">
                <a:solidFill>
                  <a:srgbClr val="D2533C"/>
                </a:solidFill>
                <a:latin typeface="Arial"/>
                <a:cs typeface="Arial"/>
              </a:rPr>
              <a:t> </a:t>
            </a:r>
            <a:r>
              <a:rPr sz="1600" spc="-5" dirty="0">
                <a:solidFill>
                  <a:srgbClr val="D2533C"/>
                </a:solidFill>
                <a:latin typeface="Arial"/>
                <a:cs typeface="Arial"/>
              </a:rPr>
              <a:t>INSERT</a:t>
            </a:r>
            <a:endParaRPr sz="1600" dirty="0">
              <a:latin typeface="Arial"/>
              <a:cs typeface="Arial"/>
            </a:endParaRPr>
          </a:p>
          <a:p>
            <a:pPr marL="464184">
              <a:lnSpc>
                <a:spcPts val="1720"/>
              </a:lnSpc>
            </a:pPr>
            <a:r>
              <a:rPr sz="1600" dirty="0">
                <a:solidFill>
                  <a:srgbClr val="292934"/>
                </a:solidFill>
                <a:latin typeface="Arial"/>
                <a:cs typeface="Arial"/>
              </a:rPr>
              <a:t>(*Not stating what columns we want the values to be inserted</a:t>
            </a:r>
            <a:r>
              <a:rPr sz="1600" spc="-114" dirty="0">
                <a:solidFill>
                  <a:srgbClr val="292934"/>
                </a:solidFill>
                <a:latin typeface="Arial"/>
                <a:cs typeface="Arial"/>
              </a:rPr>
              <a:t> </a:t>
            </a:r>
            <a:r>
              <a:rPr sz="1600" dirty="0">
                <a:solidFill>
                  <a:srgbClr val="292934"/>
                </a:solidFill>
                <a:latin typeface="Arial"/>
                <a:cs typeface="Arial"/>
              </a:rPr>
              <a:t>into)</a:t>
            </a:r>
            <a:endParaRPr sz="1600" dirty="0">
              <a:latin typeface="Arial"/>
              <a:cs typeface="Arial"/>
            </a:endParaRPr>
          </a:p>
          <a:p>
            <a:pPr>
              <a:lnSpc>
                <a:spcPct val="100000"/>
              </a:lnSpc>
              <a:spcBef>
                <a:spcPts val="53"/>
              </a:spcBef>
            </a:pPr>
            <a:endParaRPr sz="1550" dirty="0">
              <a:latin typeface="Times New Roman"/>
              <a:cs typeface="Times New Roman"/>
            </a:endParaRPr>
          </a:p>
          <a:p>
            <a:pPr marL="558800" marR="3137535">
              <a:lnSpc>
                <a:spcPct val="101200"/>
              </a:lnSpc>
            </a:pPr>
            <a:r>
              <a:rPr sz="1400" spc="-5" dirty="0">
                <a:solidFill>
                  <a:srgbClr val="292934"/>
                </a:solidFill>
                <a:latin typeface="Arial"/>
                <a:cs typeface="Arial"/>
              </a:rPr>
              <a:t>INSERT </a:t>
            </a:r>
            <a:r>
              <a:rPr sz="1400" spc="-10" dirty="0">
                <a:solidFill>
                  <a:srgbClr val="292934"/>
                </a:solidFill>
                <a:latin typeface="Arial"/>
                <a:cs typeface="Arial"/>
              </a:rPr>
              <a:t>INTO </a:t>
            </a:r>
            <a:r>
              <a:rPr sz="1400" dirty="0">
                <a:solidFill>
                  <a:srgbClr val="292934"/>
                </a:solidFill>
                <a:latin typeface="Arial"/>
                <a:cs typeface="Arial"/>
              </a:rPr>
              <a:t>tablename  </a:t>
            </a:r>
            <a:r>
              <a:rPr sz="1400" spc="-20" dirty="0">
                <a:solidFill>
                  <a:srgbClr val="292934"/>
                </a:solidFill>
                <a:latin typeface="Arial"/>
                <a:cs typeface="Arial"/>
              </a:rPr>
              <a:t>VALUES</a:t>
            </a:r>
            <a:r>
              <a:rPr sz="1400" spc="40" dirty="0">
                <a:solidFill>
                  <a:srgbClr val="292934"/>
                </a:solidFill>
                <a:latin typeface="Arial"/>
                <a:cs typeface="Arial"/>
              </a:rPr>
              <a:t> </a:t>
            </a:r>
            <a:r>
              <a:rPr sz="1400" spc="-5" dirty="0">
                <a:solidFill>
                  <a:srgbClr val="292934"/>
                </a:solidFill>
                <a:latin typeface="Arial"/>
                <a:cs typeface="Arial"/>
              </a:rPr>
              <a:t>(first_value,...last_value);</a:t>
            </a:r>
            <a:endParaRPr sz="1400" dirty="0">
              <a:latin typeface="Arial"/>
              <a:cs typeface="Arial"/>
            </a:endParaRPr>
          </a:p>
          <a:p>
            <a:pPr>
              <a:lnSpc>
                <a:spcPct val="100000"/>
              </a:lnSpc>
              <a:spcBef>
                <a:spcPts val="30"/>
              </a:spcBef>
            </a:pPr>
            <a:endParaRPr sz="1650" dirty="0">
              <a:latin typeface="Times New Roman"/>
              <a:cs typeface="Times New Roman"/>
            </a:endParaRPr>
          </a:p>
          <a:p>
            <a:pPr marL="516255" indent="-236854">
              <a:lnSpc>
                <a:spcPts val="1910"/>
              </a:lnSpc>
              <a:buAutoNum type="alphaLcParenR" startAt="2"/>
              <a:tabLst>
                <a:tab pos="516890" algn="l"/>
              </a:tabLst>
            </a:pPr>
            <a:r>
              <a:rPr sz="1600" dirty="0">
                <a:solidFill>
                  <a:srgbClr val="D2533C"/>
                </a:solidFill>
                <a:latin typeface="Arial"/>
                <a:cs typeface="Arial"/>
              </a:rPr>
              <a:t>Explicit</a:t>
            </a:r>
            <a:r>
              <a:rPr sz="1600" spc="-105" dirty="0">
                <a:solidFill>
                  <a:srgbClr val="D2533C"/>
                </a:solidFill>
                <a:latin typeface="Arial"/>
                <a:cs typeface="Arial"/>
              </a:rPr>
              <a:t> </a:t>
            </a:r>
            <a:r>
              <a:rPr sz="1600" spc="-5" dirty="0">
                <a:solidFill>
                  <a:srgbClr val="D2533C"/>
                </a:solidFill>
                <a:latin typeface="Arial"/>
                <a:cs typeface="Arial"/>
              </a:rPr>
              <a:t>INSERT</a:t>
            </a:r>
            <a:endParaRPr sz="1600" dirty="0">
              <a:latin typeface="Arial"/>
              <a:cs typeface="Arial"/>
            </a:endParaRPr>
          </a:p>
          <a:p>
            <a:pPr marL="533400">
              <a:lnSpc>
                <a:spcPts val="1910"/>
              </a:lnSpc>
            </a:pPr>
            <a:r>
              <a:rPr sz="1600" dirty="0">
                <a:solidFill>
                  <a:srgbClr val="292934"/>
                </a:solidFill>
                <a:latin typeface="Arial"/>
                <a:cs typeface="Arial"/>
              </a:rPr>
              <a:t>(*Instruct SQL which fields you want to insert data</a:t>
            </a:r>
            <a:r>
              <a:rPr sz="1600" spc="-175" dirty="0">
                <a:solidFill>
                  <a:srgbClr val="292934"/>
                </a:solidFill>
                <a:latin typeface="Arial"/>
                <a:cs typeface="Arial"/>
              </a:rPr>
              <a:t> </a:t>
            </a:r>
            <a:r>
              <a:rPr sz="1600" dirty="0">
                <a:solidFill>
                  <a:srgbClr val="292934"/>
                </a:solidFill>
                <a:latin typeface="Arial"/>
                <a:cs typeface="Arial"/>
              </a:rPr>
              <a:t>into)</a:t>
            </a:r>
            <a:endParaRPr sz="1600" dirty="0">
              <a:latin typeface="Arial"/>
              <a:cs typeface="Arial"/>
            </a:endParaRPr>
          </a:p>
          <a:p>
            <a:pPr>
              <a:lnSpc>
                <a:spcPct val="100000"/>
              </a:lnSpc>
              <a:spcBef>
                <a:spcPts val="29"/>
              </a:spcBef>
            </a:pPr>
            <a:endParaRPr sz="1700" dirty="0">
              <a:latin typeface="Times New Roman"/>
              <a:cs typeface="Times New Roman"/>
            </a:endParaRPr>
          </a:p>
          <a:p>
            <a:pPr marL="558800" marR="1108075">
              <a:lnSpc>
                <a:spcPts val="1360"/>
              </a:lnSpc>
            </a:pPr>
            <a:r>
              <a:rPr sz="1400" spc="-5" dirty="0">
                <a:solidFill>
                  <a:srgbClr val="292934"/>
                </a:solidFill>
                <a:latin typeface="Arial"/>
                <a:cs typeface="Arial"/>
              </a:rPr>
              <a:t>INSERT </a:t>
            </a:r>
            <a:r>
              <a:rPr sz="1400" spc="-10" dirty="0">
                <a:solidFill>
                  <a:srgbClr val="292934"/>
                </a:solidFill>
                <a:latin typeface="Arial"/>
                <a:cs typeface="Arial"/>
              </a:rPr>
              <a:t>INTO </a:t>
            </a:r>
            <a:r>
              <a:rPr sz="1400" dirty="0">
                <a:solidFill>
                  <a:srgbClr val="292934"/>
                </a:solidFill>
                <a:latin typeface="Arial"/>
                <a:cs typeface="Arial"/>
              </a:rPr>
              <a:t>tablename </a:t>
            </a:r>
            <a:r>
              <a:rPr sz="1400" spc="-5" dirty="0">
                <a:solidFill>
                  <a:srgbClr val="292934"/>
                </a:solidFill>
                <a:latin typeface="Arial"/>
                <a:cs typeface="Arial"/>
              </a:rPr>
              <a:t>(column_A, column_B, column_C)  </a:t>
            </a:r>
            <a:r>
              <a:rPr sz="1400" spc="-20" dirty="0">
                <a:solidFill>
                  <a:srgbClr val="292934"/>
                </a:solidFill>
                <a:latin typeface="Arial"/>
                <a:cs typeface="Arial"/>
              </a:rPr>
              <a:t>VALUES </a:t>
            </a:r>
            <a:r>
              <a:rPr sz="1400" spc="-5" dirty="0">
                <a:solidFill>
                  <a:srgbClr val="292934"/>
                </a:solidFill>
                <a:latin typeface="Arial"/>
                <a:cs typeface="Arial"/>
              </a:rPr>
              <a:t>(first_value, second_value,</a:t>
            </a:r>
            <a:r>
              <a:rPr sz="1400" spc="114" dirty="0">
                <a:solidFill>
                  <a:srgbClr val="292934"/>
                </a:solidFill>
                <a:latin typeface="Arial"/>
                <a:cs typeface="Arial"/>
              </a:rPr>
              <a:t> </a:t>
            </a:r>
            <a:r>
              <a:rPr sz="1400" spc="-5" dirty="0">
                <a:solidFill>
                  <a:srgbClr val="292934"/>
                </a:solidFill>
                <a:latin typeface="Arial"/>
                <a:cs typeface="Arial"/>
              </a:rPr>
              <a:t>third_value);</a:t>
            </a:r>
            <a:endParaRPr sz="1400" dirty="0">
              <a:latin typeface="Arial"/>
              <a:cs typeface="Arial"/>
            </a:endParaRPr>
          </a:p>
          <a:p>
            <a:pPr>
              <a:lnSpc>
                <a:spcPct val="100000"/>
              </a:lnSpc>
              <a:spcBef>
                <a:spcPts val="17"/>
              </a:spcBef>
            </a:pPr>
            <a:endParaRPr sz="1700" dirty="0">
              <a:latin typeface="Times New Roman"/>
              <a:cs typeface="Times New Roman"/>
            </a:endParaRPr>
          </a:p>
          <a:p>
            <a:pPr marL="195580" indent="-182880">
              <a:lnSpc>
                <a:spcPts val="1905"/>
              </a:lnSpc>
              <a:buClr>
                <a:srgbClr val="93A299"/>
              </a:buClr>
              <a:buSzPct val="84375"/>
              <a:buFont typeface="Arial"/>
              <a:buChar char="•"/>
              <a:tabLst>
                <a:tab pos="195580" algn="l"/>
              </a:tabLst>
            </a:pPr>
            <a:r>
              <a:rPr sz="1600" b="1" dirty="0">
                <a:solidFill>
                  <a:srgbClr val="292934"/>
                </a:solidFill>
                <a:latin typeface="Arial"/>
                <a:cs typeface="Arial"/>
              </a:rPr>
              <a:t>Examples</a:t>
            </a:r>
            <a:endParaRPr sz="1600" dirty="0">
              <a:latin typeface="Arial"/>
              <a:cs typeface="Arial"/>
            </a:endParaRPr>
          </a:p>
          <a:p>
            <a:pPr marL="279400">
              <a:lnSpc>
                <a:spcPts val="1510"/>
              </a:lnSpc>
            </a:pPr>
            <a:r>
              <a:rPr sz="1400" spc="-5" dirty="0">
                <a:solidFill>
                  <a:srgbClr val="292934"/>
                </a:solidFill>
                <a:latin typeface="Arial"/>
                <a:cs typeface="Arial"/>
              </a:rPr>
              <a:t>INSERT </a:t>
            </a:r>
            <a:r>
              <a:rPr sz="1400" spc="-10" dirty="0">
                <a:solidFill>
                  <a:srgbClr val="292934"/>
                </a:solidFill>
                <a:latin typeface="Arial"/>
                <a:cs typeface="Arial"/>
              </a:rPr>
              <a:t>INTO </a:t>
            </a:r>
            <a:r>
              <a:rPr sz="1400" dirty="0">
                <a:solidFill>
                  <a:srgbClr val="292934"/>
                </a:solidFill>
                <a:latin typeface="Arial"/>
                <a:cs typeface="Arial"/>
              </a:rPr>
              <a:t>employee (first, last, age, address, </a:t>
            </a:r>
            <a:r>
              <a:rPr sz="1400" spc="-25" dirty="0">
                <a:solidFill>
                  <a:srgbClr val="292934"/>
                </a:solidFill>
                <a:latin typeface="Arial"/>
                <a:cs typeface="Arial"/>
              </a:rPr>
              <a:t>city,</a:t>
            </a:r>
            <a:r>
              <a:rPr sz="1400" spc="-85" dirty="0">
                <a:solidFill>
                  <a:srgbClr val="292934"/>
                </a:solidFill>
                <a:latin typeface="Arial"/>
                <a:cs typeface="Arial"/>
              </a:rPr>
              <a:t> </a:t>
            </a:r>
            <a:r>
              <a:rPr sz="1400" dirty="0">
                <a:solidFill>
                  <a:srgbClr val="292934"/>
                </a:solidFill>
                <a:latin typeface="Arial"/>
                <a:cs typeface="Arial"/>
              </a:rPr>
              <a:t>state)</a:t>
            </a:r>
            <a:endParaRPr sz="1400" dirty="0">
              <a:latin typeface="Arial"/>
              <a:cs typeface="Arial"/>
            </a:endParaRPr>
          </a:p>
          <a:p>
            <a:pPr marL="279400">
              <a:lnSpc>
                <a:spcPts val="1520"/>
              </a:lnSpc>
            </a:pPr>
            <a:r>
              <a:rPr sz="1400" spc="-20" dirty="0">
                <a:solidFill>
                  <a:srgbClr val="292934"/>
                </a:solidFill>
                <a:latin typeface="Arial"/>
                <a:cs typeface="Arial"/>
              </a:rPr>
              <a:t>VALUES </a:t>
            </a:r>
            <a:r>
              <a:rPr sz="1400" dirty="0">
                <a:solidFill>
                  <a:srgbClr val="292934"/>
                </a:solidFill>
                <a:latin typeface="Arial"/>
                <a:cs typeface="Arial"/>
              </a:rPr>
              <a:t>('Luke', 'Duke', 45, '2130 Boars Nest', 'Hazard Co',</a:t>
            </a:r>
            <a:r>
              <a:rPr sz="1400" spc="-65" dirty="0">
                <a:solidFill>
                  <a:srgbClr val="292934"/>
                </a:solidFill>
                <a:latin typeface="Arial"/>
                <a:cs typeface="Arial"/>
              </a:rPr>
              <a:t> </a:t>
            </a:r>
            <a:r>
              <a:rPr sz="1400" dirty="0">
                <a:solidFill>
                  <a:srgbClr val="292934"/>
                </a:solidFill>
                <a:latin typeface="Arial"/>
                <a:cs typeface="Arial"/>
              </a:rPr>
              <a:t>'Georgia');</a:t>
            </a:r>
            <a:endParaRPr sz="14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100" dirty="0"/>
              <a:t>UP</a:t>
            </a:r>
            <a:r>
              <a:rPr spc="-105" dirty="0"/>
              <a:t>D</a:t>
            </a:r>
            <a:r>
              <a:rPr spc="-395" dirty="0"/>
              <a:t>A</a:t>
            </a:r>
            <a:r>
              <a:rPr spc="-100" dirty="0"/>
              <a:t>TE</a:t>
            </a:r>
          </a:p>
        </p:txBody>
      </p:sp>
      <p:sp>
        <p:nvSpPr>
          <p:cNvPr id="3" name="object 3"/>
          <p:cNvSpPr txBox="1"/>
          <p:nvPr/>
        </p:nvSpPr>
        <p:spPr>
          <a:xfrm>
            <a:off x="535940" y="1476444"/>
            <a:ext cx="9370060" cy="4755084"/>
          </a:xfrm>
          <a:prstGeom prst="rect">
            <a:avLst/>
          </a:prstGeom>
        </p:spPr>
        <p:txBody>
          <a:bodyPr vert="horz" wrap="square" lIns="0" tIns="0" rIns="0" bIns="0" rtlCol="0">
            <a:spAutoFit/>
          </a:bodyPr>
          <a:lstStyle/>
          <a:p>
            <a:pPr marL="195580" indent="-182880">
              <a:lnSpc>
                <a:spcPct val="100000"/>
              </a:lnSpc>
              <a:buClr>
                <a:srgbClr val="93A299"/>
              </a:buClr>
              <a:buSzPct val="85000"/>
              <a:buFont typeface="Arial"/>
              <a:buChar char="•"/>
              <a:tabLst>
                <a:tab pos="195580" algn="l"/>
              </a:tabLst>
            </a:pPr>
            <a:r>
              <a:rPr sz="2000" b="1" spc="-25" dirty="0">
                <a:solidFill>
                  <a:srgbClr val="292934"/>
                </a:solidFill>
                <a:latin typeface="Arial"/>
                <a:cs typeface="Arial"/>
              </a:rPr>
              <a:t>UPDATE</a:t>
            </a:r>
            <a:endParaRPr sz="2000" dirty="0">
              <a:latin typeface="Arial"/>
              <a:cs typeface="Arial"/>
            </a:endParaRPr>
          </a:p>
          <a:p>
            <a:pPr marL="462280" lvl="1" indent="-182880" algn="just">
              <a:lnSpc>
                <a:spcPct val="100000"/>
              </a:lnSpc>
              <a:spcBef>
                <a:spcPts val="480"/>
              </a:spcBef>
              <a:buClr>
                <a:srgbClr val="93A299"/>
              </a:buClr>
              <a:buSzPct val="85000"/>
              <a:buChar char="•"/>
              <a:tabLst>
                <a:tab pos="462280" algn="l"/>
              </a:tabLst>
            </a:pPr>
            <a:r>
              <a:rPr sz="2000" dirty="0">
                <a:solidFill>
                  <a:srgbClr val="292934"/>
                </a:solidFill>
                <a:latin typeface="Arial"/>
                <a:cs typeface="Arial"/>
              </a:rPr>
              <a:t>Update or change records that match a specified</a:t>
            </a:r>
            <a:r>
              <a:rPr sz="2000" spc="-105" dirty="0">
                <a:solidFill>
                  <a:srgbClr val="292934"/>
                </a:solidFill>
                <a:latin typeface="Arial"/>
                <a:cs typeface="Arial"/>
              </a:rPr>
              <a:t> </a:t>
            </a:r>
            <a:r>
              <a:rPr sz="2000" dirty="0">
                <a:solidFill>
                  <a:srgbClr val="292934"/>
                </a:solidFill>
                <a:latin typeface="Arial"/>
                <a:cs typeface="Arial"/>
              </a:rPr>
              <a:t>criteria</a:t>
            </a:r>
            <a:endParaRPr sz="2850" dirty="0">
              <a:latin typeface="Times New Roman"/>
              <a:cs typeface="Times New Roman"/>
            </a:endParaRPr>
          </a:p>
          <a:p>
            <a:pPr marL="195580" indent="-182880">
              <a:lnSpc>
                <a:spcPct val="100000"/>
              </a:lnSpc>
              <a:buClr>
                <a:srgbClr val="93A299"/>
              </a:buClr>
              <a:buSzPct val="85000"/>
              <a:buFont typeface="Arial"/>
              <a:buChar char="•"/>
              <a:tabLst>
                <a:tab pos="195580" algn="l"/>
              </a:tabLst>
            </a:pPr>
            <a:r>
              <a:rPr sz="2000" b="1" dirty="0">
                <a:solidFill>
                  <a:srgbClr val="292934"/>
                </a:solidFill>
                <a:latin typeface="Arial"/>
                <a:cs typeface="Arial"/>
              </a:rPr>
              <a:t>Syntax</a:t>
            </a:r>
            <a:endParaRPr sz="2000" dirty="0">
              <a:latin typeface="Arial"/>
              <a:cs typeface="Arial"/>
            </a:endParaRPr>
          </a:p>
          <a:p>
            <a:pPr marL="279400" algn="just">
              <a:lnSpc>
                <a:spcPct val="100000"/>
              </a:lnSpc>
              <a:spcBef>
                <a:spcPts val="450"/>
              </a:spcBef>
            </a:pPr>
            <a:r>
              <a:rPr sz="1800" b="1" spc="-25" dirty="0">
                <a:solidFill>
                  <a:srgbClr val="292934"/>
                </a:solidFill>
                <a:latin typeface="Arial"/>
                <a:cs typeface="Arial"/>
              </a:rPr>
              <a:t>UPDATE</a:t>
            </a:r>
            <a:r>
              <a:rPr sz="1800" spc="-90" dirty="0">
                <a:solidFill>
                  <a:srgbClr val="292934"/>
                </a:solidFill>
                <a:latin typeface="Arial"/>
                <a:cs typeface="Arial"/>
              </a:rPr>
              <a:t> </a:t>
            </a:r>
            <a:r>
              <a:rPr sz="1800" dirty="0">
                <a:solidFill>
                  <a:srgbClr val="292934"/>
                </a:solidFill>
                <a:latin typeface="Arial"/>
                <a:cs typeface="Arial"/>
              </a:rPr>
              <a:t>table_name</a:t>
            </a:r>
            <a:endParaRPr sz="1800" dirty="0">
              <a:latin typeface="Arial"/>
              <a:cs typeface="Arial"/>
            </a:endParaRPr>
          </a:p>
          <a:p>
            <a:pPr marL="279400" marR="2477770">
              <a:lnSpc>
                <a:spcPct val="120400"/>
              </a:lnSpc>
            </a:pPr>
            <a:r>
              <a:rPr sz="1800" b="1" dirty="0">
                <a:solidFill>
                  <a:srgbClr val="292934"/>
                </a:solidFill>
                <a:latin typeface="Arial"/>
                <a:cs typeface="Arial"/>
              </a:rPr>
              <a:t>SET</a:t>
            </a:r>
            <a:r>
              <a:rPr sz="1800" dirty="0">
                <a:solidFill>
                  <a:srgbClr val="292934"/>
                </a:solidFill>
                <a:latin typeface="Arial"/>
                <a:cs typeface="Arial"/>
              </a:rPr>
              <a:t> column</a:t>
            </a:r>
            <a:r>
              <a:rPr lang="en-US" sz="1800" dirty="0">
                <a:solidFill>
                  <a:srgbClr val="292934"/>
                </a:solidFill>
                <a:latin typeface="Arial"/>
                <a:cs typeface="Arial"/>
              </a:rPr>
              <a:t>1_</a:t>
            </a:r>
            <a:r>
              <a:rPr sz="1800" dirty="0">
                <a:solidFill>
                  <a:srgbClr val="292934"/>
                </a:solidFill>
                <a:latin typeface="Arial"/>
                <a:cs typeface="Arial"/>
              </a:rPr>
              <a:t>name = </a:t>
            </a:r>
            <a:r>
              <a:rPr sz="1800" spc="-5" dirty="0">
                <a:solidFill>
                  <a:srgbClr val="292934"/>
                </a:solidFill>
                <a:latin typeface="Arial"/>
                <a:cs typeface="Arial"/>
              </a:rPr>
              <a:t>“newvalue”  </a:t>
            </a:r>
            <a:endParaRPr lang="en-US" sz="1800" spc="-5" dirty="0">
              <a:solidFill>
                <a:srgbClr val="292934"/>
              </a:solidFill>
              <a:latin typeface="Arial"/>
              <a:cs typeface="Arial"/>
            </a:endParaRPr>
          </a:p>
          <a:p>
            <a:pPr marL="279400" marR="2477770">
              <a:lnSpc>
                <a:spcPct val="120400"/>
              </a:lnSpc>
            </a:pPr>
            <a:r>
              <a:rPr sz="1800" b="1" dirty="0">
                <a:solidFill>
                  <a:srgbClr val="292934"/>
                </a:solidFill>
                <a:latin typeface="Arial"/>
                <a:cs typeface="Arial"/>
              </a:rPr>
              <a:t>WHERE</a:t>
            </a:r>
            <a:r>
              <a:rPr sz="1800" dirty="0">
                <a:solidFill>
                  <a:srgbClr val="292934"/>
                </a:solidFill>
                <a:latin typeface="Arial"/>
                <a:cs typeface="Arial"/>
              </a:rPr>
              <a:t> column</a:t>
            </a:r>
            <a:r>
              <a:rPr lang="en-US" altLang="zh-CN" sz="1800" dirty="0">
                <a:solidFill>
                  <a:srgbClr val="292934"/>
                </a:solidFill>
                <a:latin typeface="Arial"/>
                <a:cs typeface="Arial"/>
              </a:rPr>
              <a:t>2_</a:t>
            </a:r>
            <a:r>
              <a:rPr sz="1800" dirty="0">
                <a:solidFill>
                  <a:srgbClr val="292934"/>
                </a:solidFill>
                <a:latin typeface="Arial"/>
                <a:cs typeface="Arial"/>
              </a:rPr>
              <a:t>name =</a:t>
            </a:r>
            <a:r>
              <a:rPr sz="1800" spc="-30" dirty="0">
                <a:solidFill>
                  <a:srgbClr val="292934"/>
                </a:solidFill>
                <a:latin typeface="Arial"/>
                <a:cs typeface="Arial"/>
              </a:rPr>
              <a:t> </a:t>
            </a:r>
            <a:r>
              <a:rPr sz="1800" spc="-5" dirty="0">
                <a:solidFill>
                  <a:srgbClr val="292934"/>
                </a:solidFill>
                <a:latin typeface="Arial"/>
                <a:cs typeface="Arial"/>
              </a:rPr>
              <a:t>“</a:t>
            </a:r>
            <a:r>
              <a:rPr sz="1800" spc="-5" dirty="0" err="1">
                <a:solidFill>
                  <a:srgbClr val="292934"/>
                </a:solidFill>
                <a:latin typeface="Arial"/>
                <a:cs typeface="Arial"/>
              </a:rPr>
              <a:t>existingvalue</a:t>
            </a:r>
            <a:r>
              <a:rPr sz="1800" spc="-5" dirty="0">
                <a:solidFill>
                  <a:srgbClr val="292934"/>
                </a:solidFill>
                <a:latin typeface="Arial"/>
                <a:cs typeface="Arial"/>
              </a:rPr>
              <a:t>”;</a:t>
            </a:r>
            <a:endParaRPr sz="1800" dirty="0">
              <a:latin typeface="Times New Roman"/>
              <a:cs typeface="Times New Roman"/>
            </a:endParaRPr>
          </a:p>
          <a:p>
            <a:pPr marL="195580" indent="-182880">
              <a:lnSpc>
                <a:spcPct val="100000"/>
              </a:lnSpc>
              <a:spcBef>
                <a:spcPts val="1215"/>
              </a:spcBef>
              <a:buClr>
                <a:srgbClr val="93A299"/>
              </a:buClr>
              <a:buSzPct val="85000"/>
              <a:buFont typeface="Arial"/>
              <a:buChar char="•"/>
              <a:tabLst>
                <a:tab pos="195580" algn="l"/>
              </a:tabLst>
            </a:pPr>
            <a:r>
              <a:rPr sz="2000" b="1" dirty="0">
                <a:solidFill>
                  <a:srgbClr val="292934"/>
                </a:solidFill>
                <a:latin typeface="Arial"/>
                <a:cs typeface="Arial"/>
              </a:rPr>
              <a:t>Examples</a:t>
            </a:r>
            <a:endParaRPr sz="2000" dirty="0">
              <a:latin typeface="Arial"/>
              <a:cs typeface="Arial"/>
            </a:endParaRPr>
          </a:p>
          <a:p>
            <a:pPr marL="279400" marR="4266565" algn="just">
              <a:lnSpc>
                <a:spcPct val="101099"/>
              </a:lnSpc>
              <a:spcBef>
                <a:spcPts val="425"/>
              </a:spcBef>
            </a:pPr>
            <a:r>
              <a:rPr lang="en-US" sz="1800" spc="-25" dirty="0">
                <a:solidFill>
                  <a:srgbClr val="292934"/>
                </a:solidFill>
                <a:latin typeface="Arial"/>
                <a:cs typeface="Arial"/>
              </a:rPr>
              <a:t>(A) </a:t>
            </a:r>
            <a:r>
              <a:rPr sz="1800" spc="-25" dirty="0">
                <a:solidFill>
                  <a:srgbClr val="292934"/>
                </a:solidFill>
                <a:latin typeface="Arial"/>
                <a:cs typeface="Arial"/>
              </a:rPr>
              <a:t>UPDATE</a:t>
            </a:r>
            <a:r>
              <a:rPr sz="1800" spc="-90" dirty="0">
                <a:solidFill>
                  <a:srgbClr val="292934"/>
                </a:solidFill>
                <a:latin typeface="Arial"/>
                <a:cs typeface="Arial"/>
              </a:rPr>
              <a:t> </a:t>
            </a:r>
            <a:r>
              <a:rPr sz="1800" dirty="0">
                <a:solidFill>
                  <a:srgbClr val="292934"/>
                </a:solidFill>
                <a:latin typeface="Arial"/>
                <a:cs typeface="Arial"/>
              </a:rPr>
              <a:t>phone_book  </a:t>
            </a:r>
            <a:endParaRPr lang="en-US" sz="1800" dirty="0">
              <a:solidFill>
                <a:srgbClr val="292934"/>
              </a:solidFill>
              <a:latin typeface="Arial"/>
              <a:cs typeface="Arial"/>
            </a:endParaRPr>
          </a:p>
          <a:p>
            <a:pPr marL="279400" marR="4266565" algn="just">
              <a:lnSpc>
                <a:spcPct val="101099"/>
              </a:lnSpc>
              <a:spcBef>
                <a:spcPts val="425"/>
              </a:spcBef>
            </a:pPr>
            <a:r>
              <a:rPr sz="1800" dirty="0">
                <a:solidFill>
                  <a:srgbClr val="292934"/>
                </a:solidFill>
                <a:latin typeface="Arial"/>
                <a:cs typeface="Arial"/>
              </a:rPr>
              <a:t>SET area_code =</a:t>
            </a:r>
            <a:r>
              <a:rPr sz="1800" spc="-140" dirty="0">
                <a:solidFill>
                  <a:srgbClr val="292934"/>
                </a:solidFill>
                <a:latin typeface="Arial"/>
                <a:cs typeface="Arial"/>
              </a:rPr>
              <a:t> </a:t>
            </a:r>
            <a:r>
              <a:rPr sz="1800" dirty="0">
                <a:solidFill>
                  <a:srgbClr val="292934"/>
                </a:solidFill>
                <a:latin typeface="Arial"/>
                <a:cs typeface="Arial"/>
              </a:rPr>
              <a:t>850  </a:t>
            </a:r>
            <a:endParaRPr lang="en-US" sz="1800" dirty="0">
              <a:solidFill>
                <a:srgbClr val="292934"/>
              </a:solidFill>
              <a:latin typeface="Arial"/>
              <a:cs typeface="Arial"/>
            </a:endParaRPr>
          </a:p>
          <a:p>
            <a:pPr marL="279400" marR="4266565" algn="just">
              <a:lnSpc>
                <a:spcPct val="101099"/>
              </a:lnSpc>
              <a:spcBef>
                <a:spcPts val="425"/>
              </a:spcBef>
            </a:pPr>
            <a:r>
              <a:rPr sz="1800" dirty="0">
                <a:solidFill>
                  <a:srgbClr val="292934"/>
                </a:solidFill>
                <a:latin typeface="Arial"/>
                <a:cs typeface="Arial"/>
              </a:rPr>
              <a:t>WHERE prefix =</a:t>
            </a:r>
            <a:r>
              <a:rPr sz="1800" spc="-100" dirty="0">
                <a:solidFill>
                  <a:srgbClr val="292934"/>
                </a:solidFill>
                <a:latin typeface="Arial"/>
                <a:cs typeface="Arial"/>
              </a:rPr>
              <a:t> </a:t>
            </a:r>
            <a:r>
              <a:rPr sz="1800" dirty="0">
                <a:solidFill>
                  <a:srgbClr val="292934"/>
                </a:solidFill>
                <a:latin typeface="Arial"/>
                <a:cs typeface="Arial"/>
              </a:rPr>
              <a:t>979;</a:t>
            </a:r>
            <a:endParaRPr lang="en-US" sz="1800" dirty="0">
              <a:solidFill>
                <a:srgbClr val="292934"/>
              </a:solidFill>
              <a:latin typeface="Arial"/>
              <a:cs typeface="Arial"/>
            </a:endParaRPr>
          </a:p>
          <a:p>
            <a:pPr marL="279400" marR="4266565" algn="just">
              <a:lnSpc>
                <a:spcPct val="101099"/>
              </a:lnSpc>
              <a:spcBef>
                <a:spcPts val="425"/>
              </a:spcBef>
            </a:pPr>
            <a:endParaRPr lang="en-US" spc="-25" dirty="0">
              <a:solidFill>
                <a:srgbClr val="292934"/>
              </a:solidFill>
              <a:latin typeface="Arial"/>
              <a:cs typeface="Arial"/>
            </a:endParaRPr>
          </a:p>
          <a:p>
            <a:pPr marL="279400" marR="4266565" algn="just">
              <a:lnSpc>
                <a:spcPct val="101099"/>
              </a:lnSpc>
              <a:spcBef>
                <a:spcPts val="425"/>
              </a:spcBef>
            </a:pPr>
            <a:r>
              <a:rPr lang="en-US" spc="-25" dirty="0">
                <a:solidFill>
                  <a:srgbClr val="292934"/>
                </a:solidFill>
                <a:latin typeface="Arial"/>
                <a:cs typeface="Arial"/>
              </a:rPr>
              <a:t>(B) UPDATE</a:t>
            </a:r>
            <a:r>
              <a:rPr lang="en-US" spc="-90" dirty="0">
                <a:solidFill>
                  <a:srgbClr val="292934"/>
                </a:solidFill>
                <a:latin typeface="Arial"/>
                <a:cs typeface="Arial"/>
              </a:rPr>
              <a:t> </a:t>
            </a:r>
            <a:r>
              <a:rPr lang="en-US" dirty="0" err="1">
                <a:solidFill>
                  <a:srgbClr val="292934"/>
                </a:solidFill>
                <a:latin typeface="Arial"/>
                <a:cs typeface="Arial"/>
              </a:rPr>
              <a:t>phone_book</a:t>
            </a:r>
            <a:r>
              <a:rPr lang="en-US" dirty="0">
                <a:solidFill>
                  <a:srgbClr val="292934"/>
                </a:solidFill>
                <a:latin typeface="Arial"/>
                <a:cs typeface="Arial"/>
              </a:rPr>
              <a:t>  </a:t>
            </a:r>
          </a:p>
          <a:p>
            <a:pPr marL="279400" marR="4266565" algn="just">
              <a:lnSpc>
                <a:spcPct val="101099"/>
              </a:lnSpc>
              <a:spcBef>
                <a:spcPts val="425"/>
              </a:spcBef>
            </a:pPr>
            <a:r>
              <a:rPr lang="en-US" dirty="0">
                <a:solidFill>
                  <a:srgbClr val="292934"/>
                </a:solidFill>
                <a:latin typeface="Arial"/>
                <a:cs typeface="Arial"/>
              </a:rPr>
              <a:t>SET </a:t>
            </a:r>
            <a:r>
              <a:rPr lang="en-US" dirty="0" err="1">
                <a:solidFill>
                  <a:srgbClr val="292934"/>
                </a:solidFill>
                <a:latin typeface="Arial"/>
                <a:cs typeface="Arial"/>
              </a:rPr>
              <a:t>area_code</a:t>
            </a:r>
            <a:r>
              <a:rPr lang="en-US" dirty="0">
                <a:solidFill>
                  <a:srgbClr val="292934"/>
                </a:solidFill>
                <a:latin typeface="Arial"/>
                <a:cs typeface="Arial"/>
              </a:rPr>
              <a:t> =</a:t>
            </a:r>
            <a:r>
              <a:rPr lang="en-US" spc="-140" dirty="0">
                <a:solidFill>
                  <a:srgbClr val="292934"/>
                </a:solidFill>
                <a:latin typeface="Arial"/>
                <a:cs typeface="Arial"/>
              </a:rPr>
              <a:t> </a:t>
            </a:r>
            <a:r>
              <a:rPr lang="en-US" dirty="0">
                <a:solidFill>
                  <a:srgbClr val="292934"/>
                </a:solidFill>
                <a:latin typeface="Arial"/>
                <a:cs typeface="Arial"/>
              </a:rPr>
              <a:t>850; </a:t>
            </a:r>
          </a:p>
          <a:p>
            <a:pPr marL="279400" marR="4266565" algn="just">
              <a:lnSpc>
                <a:spcPct val="101099"/>
              </a:lnSpc>
              <a:spcBef>
                <a:spcPts val="425"/>
              </a:spcBef>
            </a:pPr>
            <a:r>
              <a:rPr lang="en-US" dirty="0">
                <a:solidFill>
                  <a:srgbClr val="292934"/>
                </a:solidFill>
                <a:latin typeface="Arial"/>
                <a:cs typeface="Arial"/>
              </a:rPr>
              <a:t>what is the difference between A and B? </a:t>
            </a:r>
            <a:endParaRPr sz="18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105" dirty="0"/>
              <a:t>DELETE</a:t>
            </a:r>
          </a:p>
        </p:txBody>
      </p:sp>
      <p:sp>
        <p:nvSpPr>
          <p:cNvPr id="3" name="object 3"/>
          <p:cNvSpPr txBox="1"/>
          <p:nvPr/>
        </p:nvSpPr>
        <p:spPr>
          <a:xfrm>
            <a:off x="535938" y="1645920"/>
            <a:ext cx="3750945" cy="3447610"/>
          </a:xfrm>
          <a:prstGeom prst="rect">
            <a:avLst/>
          </a:prstGeom>
        </p:spPr>
        <p:txBody>
          <a:bodyPr vert="horz" wrap="square" lIns="0" tIns="0" rIns="0" bIns="0" rtlCol="0">
            <a:spAutoFit/>
          </a:bodyPr>
          <a:lstStyle/>
          <a:p>
            <a:pPr marL="195580" indent="-182880">
              <a:lnSpc>
                <a:spcPct val="100000"/>
              </a:lnSpc>
              <a:buClr>
                <a:srgbClr val="93A299"/>
              </a:buClr>
              <a:buSzPct val="85000"/>
              <a:buFont typeface="Arial"/>
              <a:buChar char="•"/>
              <a:tabLst>
                <a:tab pos="195580" algn="l"/>
              </a:tabLst>
            </a:pPr>
            <a:r>
              <a:rPr sz="2000" b="1" dirty="0">
                <a:solidFill>
                  <a:srgbClr val="292934"/>
                </a:solidFill>
                <a:latin typeface="Arial"/>
                <a:cs typeface="Arial"/>
              </a:rPr>
              <a:t>DELETE</a:t>
            </a:r>
            <a:endParaRPr sz="2000" dirty="0">
              <a:latin typeface="Arial"/>
              <a:cs typeface="Arial"/>
            </a:endParaRPr>
          </a:p>
          <a:p>
            <a:pPr marL="462280" lvl="1" indent="-182880">
              <a:lnSpc>
                <a:spcPct val="100000"/>
              </a:lnSpc>
              <a:spcBef>
                <a:spcPts val="480"/>
              </a:spcBef>
              <a:buClr>
                <a:srgbClr val="93A299"/>
              </a:buClr>
              <a:buSzPct val="85000"/>
              <a:buChar char="•"/>
              <a:tabLst>
                <a:tab pos="462280" algn="l"/>
              </a:tabLst>
            </a:pPr>
            <a:r>
              <a:rPr sz="2000" dirty="0">
                <a:solidFill>
                  <a:srgbClr val="292934"/>
                </a:solidFill>
                <a:latin typeface="Arial"/>
                <a:cs typeface="Arial"/>
              </a:rPr>
              <a:t>Delete records from the</a:t>
            </a:r>
            <a:r>
              <a:rPr sz="2000" spc="-100" dirty="0">
                <a:solidFill>
                  <a:srgbClr val="292934"/>
                </a:solidFill>
                <a:latin typeface="Arial"/>
                <a:cs typeface="Arial"/>
              </a:rPr>
              <a:t> </a:t>
            </a:r>
            <a:r>
              <a:rPr sz="2000" dirty="0">
                <a:solidFill>
                  <a:srgbClr val="292934"/>
                </a:solidFill>
                <a:latin typeface="Arial"/>
                <a:cs typeface="Arial"/>
              </a:rPr>
              <a:t>table</a:t>
            </a:r>
            <a:endParaRPr sz="2000" dirty="0">
              <a:latin typeface="Arial"/>
              <a:cs typeface="Arial"/>
            </a:endParaRPr>
          </a:p>
          <a:p>
            <a:pPr lvl="1">
              <a:lnSpc>
                <a:spcPct val="100000"/>
              </a:lnSpc>
              <a:spcBef>
                <a:spcPts val="22"/>
              </a:spcBef>
              <a:buClr>
                <a:srgbClr val="93A299"/>
              </a:buClr>
              <a:buFont typeface="Arial"/>
              <a:buChar char="•"/>
            </a:pPr>
            <a:endParaRPr sz="2850" dirty="0">
              <a:latin typeface="Times New Roman"/>
              <a:cs typeface="Times New Roman"/>
            </a:endParaRPr>
          </a:p>
          <a:p>
            <a:pPr marL="195580" indent="-182880">
              <a:lnSpc>
                <a:spcPct val="100000"/>
              </a:lnSpc>
              <a:buClr>
                <a:srgbClr val="93A299"/>
              </a:buClr>
              <a:buSzPct val="85000"/>
              <a:buFont typeface="Arial"/>
              <a:buChar char="•"/>
              <a:tabLst>
                <a:tab pos="195580" algn="l"/>
              </a:tabLst>
            </a:pPr>
            <a:r>
              <a:rPr sz="2000" b="1" dirty="0">
                <a:solidFill>
                  <a:srgbClr val="292934"/>
                </a:solidFill>
                <a:latin typeface="Arial"/>
                <a:cs typeface="Arial"/>
              </a:rPr>
              <a:t>Syntax</a:t>
            </a:r>
            <a:endParaRPr sz="2000" dirty="0">
              <a:latin typeface="Arial"/>
              <a:cs typeface="Arial"/>
            </a:endParaRPr>
          </a:p>
          <a:p>
            <a:pPr marL="279400" marR="217170">
              <a:lnSpc>
                <a:spcPct val="120400"/>
              </a:lnSpc>
              <a:spcBef>
                <a:spcPts val="10"/>
              </a:spcBef>
            </a:pPr>
            <a:r>
              <a:rPr sz="1800" b="1" dirty="0">
                <a:solidFill>
                  <a:srgbClr val="292934"/>
                </a:solidFill>
                <a:latin typeface="Arial"/>
                <a:cs typeface="Arial"/>
              </a:rPr>
              <a:t>DELETE FROM </a:t>
            </a:r>
            <a:r>
              <a:rPr sz="1800" dirty="0">
                <a:solidFill>
                  <a:srgbClr val="292934"/>
                </a:solidFill>
                <a:latin typeface="Arial"/>
                <a:cs typeface="Arial"/>
              </a:rPr>
              <a:t>table_name  </a:t>
            </a:r>
            <a:r>
              <a:rPr sz="1800" b="1" dirty="0">
                <a:solidFill>
                  <a:srgbClr val="292934"/>
                </a:solidFill>
                <a:latin typeface="Arial"/>
                <a:cs typeface="Arial"/>
              </a:rPr>
              <a:t>WHERE</a:t>
            </a:r>
            <a:r>
              <a:rPr sz="1800" dirty="0">
                <a:solidFill>
                  <a:srgbClr val="292934"/>
                </a:solidFill>
                <a:latin typeface="Arial"/>
                <a:cs typeface="Arial"/>
              </a:rPr>
              <a:t> columnname =</a:t>
            </a:r>
            <a:r>
              <a:rPr sz="1800" spc="-105" dirty="0">
                <a:solidFill>
                  <a:srgbClr val="292934"/>
                </a:solidFill>
                <a:latin typeface="Arial"/>
                <a:cs typeface="Arial"/>
              </a:rPr>
              <a:t> </a:t>
            </a:r>
            <a:r>
              <a:rPr sz="1800" dirty="0">
                <a:solidFill>
                  <a:srgbClr val="292934"/>
                </a:solidFill>
                <a:latin typeface="Arial"/>
                <a:cs typeface="Arial"/>
              </a:rPr>
              <a:t>“value”;</a:t>
            </a:r>
            <a:endParaRPr sz="1800" dirty="0">
              <a:latin typeface="Arial"/>
              <a:cs typeface="Arial"/>
            </a:endParaRPr>
          </a:p>
          <a:p>
            <a:pPr>
              <a:lnSpc>
                <a:spcPct val="100000"/>
              </a:lnSpc>
            </a:pPr>
            <a:endParaRPr sz="1800" dirty="0">
              <a:latin typeface="Times New Roman"/>
              <a:cs typeface="Times New Roman"/>
            </a:endParaRPr>
          </a:p>
          <a:p>
            <a:pPr marL="195580" indent="-182880">
              <a:lnSpc>
                <a:spcPct val="100000"/>
              </a:lnSpc>
              <a:spcBef>
                <a:spcPts val="1315"/>
              </a:spcBef>
              <a:buClr>
                <a:srgbClr val="93A299"/>
              </a:buClr>
              <a:buSzPct val="85000"/>
              <a:buFont typeface="Arial"/>
              <a:buChar char="•"/>
              <a:tabLst>
                <a:tab pos="195580" algn="l"/>
              </a:tabLst>
            </a:pPr>
            <a:r>
              <a:rPr sz="2000" b="1" dirty="0">
                <a:solidFill>
                  <a:srgbClr val="292934"/>
                </a:solidFill>
                <a:latin typeface="Arial"/>
                <a:cs typeface="Arial"/>
              </a:rPr>
              <a:t>Examples</a:t>
            </a:r>
            <a:endParaRPr sz="2000" dirty="0">
              <a:latin typeface="Arial"/>
              <a:cs typeface="Arial"/>
            </a:endParaRPr>
          </a:p>
          <a:p>
            <a:pPr marL="279400" marR="777875">
              <a:lnSpc>
                <a:spcPct val="100000"/>
              </a:lnSpc>
              <a:spcBef>
                <a:spcPts val="350"/>
              </a:spcBef>
            </a:pPr>
            <a:r>
              <a:rPr sz="1800" dirty="0">
                <a:solidFill>
                  <a:srgbClr val="292934"/>
                </a:solidFill>
                <a:latin typeface="Arial"/>
                <a:cs typeface="Arial"/>
              </a:rPr>
              <a:t>DELETE FROM</a:t>
            </a:r>
            <a:r>
              <a:rPr sz="1800" spc="-95" dirty="0">
                <a:solidFill>
                  <a:srgbClr val="292934"/>
                </a:solidFill>
                <a:latin typeface="Arial"/>
                <a:cs typeface="Arial"/>
              </a:rPr>
              <a:t> </a:t>
            </a:r>
            <a:r>
              <a:rPr sz="1800" dirty="0">
                <a:solidFill>
                  <a:srgbClr val="292934"/>
                </a:solidFill>
                <a:latin typeface="Arial"/>
                <a:cs typeface="Arial"/>
              </a:rPr>
              <a:t>employee  WHERE lastname =</a:t>
            </a:r>
            <a:r>
              <a:rPr sz="1800" spc="-105" dirty="0">
                <a:solidFill>
                  <a:srgbClr val="292934"/>
                </a:solidFill>
                <a:latin typeface="Arial"/>
                <a:cs typeface="Arial"/>
              </a:rPr>
              <a:t> </a:t>
            </a:r>
            <a:r>
              <a:rPr sz="1800" dirty="0">
                <a:solidFill>
                  <a:srgbClr val="292934"/>
                </a:solidFill>
                <a:latin typeface="Arial"/>
                <a:cs typeface="Arial"/>
              </a:rPr>
              <a:t>'May';</a:t>
            </a:r>
            <a:endParaRPr sz="18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2438400"/>
            <a:ext cx="4083685" cy="3082925"/>
          </a:xfrm>
          <a:prstGeom prst="rect">
            <a:avLst/>
          </a:prstGeom>
        </p:spPr>
        <p:txBody>
          <a:bodyPr vert="horz" wrap="square" lIns="0" tIns="0" rIns="0" bIns="0" rtlCol="0">
            <a:spAutoFit/>
          </a:bodyPr>
          <a:lstStyle/>
          <a:p>
            <a:pPr marL="195580" indent="-182880">
              <a:lnSpc>
                <a:spcPct val="100000"/>
              </a:lnSpc>
              <a:buClr>
                <a:srgbClr val="93A299"/>
              </a:buClr>
              <a:buSzPct val="85000"/>
              <a:buFont typeface="Arial"/>
              <a:buChar char="•"/>
              <a:tabLst>
                <a:tab pos="195580" algn="l"/>
              </a:tabLst>
            </a:pPr>
            <a:r>
              <a:rPr sz="2000" b="1" dirty="0">
                <a:solidFill>
                  <a:srgbClr val="292934"/>
                </a:solidFill>
                <a:latin typeface="Arial"/>
                <a:cs typeface="Arial"/>
              </a:rPr>
              <a:t>DROP</a:t>
            </a:r>
            <a:r>
              <a:rPr sz="2000" b="1" spc="-140" dirty="0">
                <a:solidFill>
                  <a:srgbClr val="292934"/>
                </a:solidFill>
                <a:latin typeface="Arial"/>
                <a:cs typeface="Arial"/>
              </a:rPr>
              <a:t> </a:t>
            </a:r>
            <a:r>
              <a:rPr sz="2000" b="1" spc="-30" dirty="0">
                <a:solidFill>
                  <a:srgbClr val="292934"/>
                </a:solidFill>
                <a:latin typeface="Arial"/>
                <a:cs typeface="Arial"/>
              </a:rPr>
              <a:t>TABLE</a:t>
            </a:r>
            <a:endParaRPr sz="2000" dirty="0">
              <a:latin typeface="Arial"/>
              <a:cs typeface="Arial"/>
            </a:endParaRPr>
          </a:p>
          <a:p>
            <a:pPr marL="462280" lvl="1" indent="-182880">
              <a:lnSpc>
                <a:spcPct val="100000"/>
              </a:lnSpc>
              <a:spcBef>
                <a:spcPts val="430"/>
              </a:spcBef>
              <a:buClr>
                <a:srgbClr val="93A299"/>
              </a:buClr>
              <a:buSzPct val="83333"/>
              <a:buChar char="•"/>
              <a:tabLst>
                <a:tab pos="462280" algn="l"/>
              </a:tabLst>
            </a:pPr>
            <a:r>
              <a:rPr sz="1800" spc="-100" dirty="0">
                <a:solidFill>
                  <a:srgbClr val="292934"/>
                </a:solidFill>
                <a:latin typeface="Arial"/>
                <a:cs typeface="Arial"/>
              </a:rPr>
              <a:t>To </a:t>
            </a:r>
            <a:r>
              <a:rPr sz="1800" spc="-5" dirty="0">
                <a:solidFill>
                  <a:srgbClr val="292934"/>
                </a:solidFill>
                <a:latin typeface="Arial"/>
                <a:cs typeface="Arial"/>
              </a:rPr>
              <a:t>delete </a:t>
            </a:r>
            <a:r>
              <a:rPr sz="1800" dirty="0">
                <a:solidFill>
                  <a:srgbClr val="292934"/>
                </a:solidFill>
                <a:latin typeface="Arial"/>
                <a:cs typeface="Arial"/>
              </a:rPr>
              <a:t>a</a:t>
            </a:r>
            <a:r>
              <a:rPr sz="1800" spc="25" dirty="0">
                <a:solidFill>
                  <a:srgbClr val="292934"/>
                </a:solidFill>
                <a:latin typeface="Arial"/>
                <a:cs typeface="Arial"/>
              </a:rPr>
              <a:t> </a:t>
            </a:r>
            <a:r>
              <a:rPr sz="1800" spc="-5" dirty="0">
                <a:solidFill>
                  <a:srgbClr val="292934"/>
                </a:solidFill>
                <a:latin typeface="Arial"/>
                <a:cs typeface="Arial"/>
              </a:rPr>
              <a:t>table</a:t>
            </a:r>
            <a:endParaRPr sz="1800" dirty="0">
              <a:latin typeface="Arial"/>
              <a:cs typeface="Arial"/>
            </a:endParaRPr>
          </a:p>
          <a:p>
            <a:pPr marL="195580" indent="-182880">
              <a:lnSpc>
                <a:spcPct val="100000"/>
              </a:lnSpc>
              <a:spcBef>
                <a:spcPts val="385"/>
              </a:spcBef>
              <a:buClr>
                <a:srgbClr val="93A299"/>
              </a:buClr>
              <a:buSzPct val="85000"/>
              <a:buFont typeface="Arial"/>
              <a:buChar char="•"/>
              <a:tabLst>
                <a:tab pos="195580" algn="l"/>
              </a:tabLst>
            </a:pPr>
            <a:r>
              <a:rPr sz="2000" b="1" dirty="0">
                <a:solidFill>
                  <a:srgbClr val="292934"/>
                </a:solidFill>
                <a:latin typeface="Arial"/>
                <a:cs typeface="Arial"/>
              </a:rPr>
              <a:t>Syntax</a:t>
            </a:r>
            <a:endParaRPr sz="2000" dirty="0">
              <a:latin typeface="Arial"/>
              <a:cs typeface="Arial"/>
            </a:endParaRPr>
          </a:p>
          <a:p>
            <a:pPr marL="462280" lvl="1" indent="-182880">
              <a:lnSpc>
                <a:spcPct val="100000"/>
              </a:lnSpc>
              <a:spcBef>
                <a:spcPts val="450"/>
              </a:spcBef>
              <a:buClr>
                <a:srgbClr val="93A299"/>
              </a:buClr>
              <a:buSzPct val="83333"/>
              <a:buChar char="•"/>
              <a:tabLst>
                <a:tab pos="462280" algn="l"/>
              </a:tabLst>
            </a:pPr>
            <a:r>
              <a:rPr sz="1800" dirty="0">
                <a:solidFill>
                  <a:srgbClr val="292934"/>
                </a:solidFill>
                <a:latin typeface="Arial"/>
                <a:cs typeface="Arial"/>
              </a:rPr>
              <a:t>DROP </a:t>
            </a:r>
            <a:r>
              <a:rPr sz="1800" spc="-30" dirty="0">
                <a:solidFill>
                  <a:srgbClr val="292934"/>
                </a:solidFill>
                <a:latin typeface="Arial"/>
                <a:cs typeface="Arial"/>
              </a:rPr>
              <a:t>TABLE</a:t>
            </a:r>
            <a:r>
              <a:rPr sz="1800" spc="-155" dirty="0">
                <a:solidFill>
                  <a:srgbClr val="292934"/>
                </a:solidFill>
                <a:latin typeface="Arial"/>
                <a:cs typeface="Arial"/>
              </a:rPr>
              <a:t> </a:t>
            </a:r>
            <a:r>
              <a:rPr sz="1800" dirty="0">
                <a:solidFill>
                  <a:srgbClr val="292934"/>
                </a:solidFill>
                <a:latin typeface="Arial"/>
                <a:cs typeface="Arial"/>
              </a:rPr>
              <a:t>table_name</a:t>
            </a:r>
            <a:endParaRPr sz="1800" dirty="0">
              <a:latin typeface="Arial"/>
              <a:cs typeface="Arial"/>
            </a:endParaRPr>
          </a:p>
          <a:p>
            <a:pPr lvl="1">
              <a:lnSpc>
                <a:spcPct val="100000"/>
              </a:lnSpc>
              <a:buClr>
                <a:srgbClr val="93A299"/>
              </a:buClr>
              <a:buFont typeface="Arial"/>
              <a:buChar char="•"/>
            </a:pPr>
            <a:endParaRPr sz="1800" dirty="0">
              <a:latin typeface="Times New Roman"/>
              <a:cs typeface="Times New Roman"/>
            </a:endParaRPr>
          </a:p>
          <a:p>
            <a:pPr marL="195580" indent="-182880">
              <a:lnSpc>
                <a:spcPct val="100000"/>
              </a:lnSpc>
              <a:spcBef>
                <a:spcPts val="1315"/>
              </a:spcBef>
              <a:buClr>
                <a:srgbClr val="93A299"/>
              </a:buClr>
              <a:buSzPct val="85000"/>
              <a:buFont typeface="Arial"/>
              <a:buChar char="•"/>
              <a:tabLst>
                <a:tab pos="195580" algn="l"/>
              </a:tabLst>
            </a:pPr>
            <a:r>
              <a:rPr sz="2000" b="1" dirty="0">
                <a:solidFill>
                  <a:srgbClr val="292934"/>
                </a:solidFill>
                <a:latin typeface="Arial"/>
                <a:cs typeface="Arial"/>
              </a:rPr>
              <a:t>DROP</a:t>
            </a:r>
            <a:r>
              <a:rPr sz="2000" b="1" spc="-120" dirty="0">
                <a:solidFill>
                  <a:srgbClr val="292934"/>
                </a:solidFill>
                <a:latin typeface="Arial"/>
                <a:cs typeface="Arial"/>
              </a:rPr>
              <a:t> </a:t>
            </a:r>
            <a:r>
              <a:rPr sz="2000" b="1" spc="-40" dirty="0">
                <a:solidFill>
                  <a:srgbClr val="292934"/>
                </a:solidFill>
                <a:latin typeface="Arial"/>
                <a:cs typeface="Arial"/>
              </a:rPr>
              <a:t>DATABASE</a:t>
            </a:r>
            <a:endParaRPr sz="2000" dirty="0">
              <a:latin typeface="Arial"/>
              <a:cs typeface="Arial"/>
            </a:endParaRPr>
          </a:p>
          <a:p>
            <a:pPr marL="462280" lvl="1" indent="-182880">
              <a:lnSpc>
                <a:spcPct val="100000"/>
              </a:lnSpc>
              <a:spcBef>
                <a:spcPts val="450"/>
              </a:spcBef>
              <a:buClr>
                <a:srgbClr val="93A299"/>
              </a:buClr>
              <a:buSzPct val="83333"/>
              <a:buChar char="•"/>
              <a:tabLst>
                <a:tab pos="462280" algn="l"/>
              </a:tabLst>
            </a:pPr>
            <a:r>
              <a:rPr sz="1800" spc="-100" dirty="0">
                <a:solidFill>
                  <a:srgbClr val="292934"/>
                </a:solidFill>
                <a:latin typeface="Arial"/>
                <a:cs typeface="Arial"/>
              </a:rPr>
              <a:t>To </a:t>
            </a:r>
            <a:r>
              <a:rPr sz="1800" dirty="0">
                <a:solidFill>
                  <a:srgbClr val="292934"/>
                </a:solidFill>
                <a:latin typeface="Arial"/>
                <a:cs typeface="Arial"/>
              </a:rPr>
              <a:t>delete a database</a:t>
            </a:r>
            <a:endParaRPr sz="1800" dirty="0">
              <a:latin typeface="Arial"/>
              <a:cs typeface="Arial"/>
            </a:endParaRPr>
          </a:p>
          <a:p>
            <a:pPr marL="195580" indent="-182880">
              <a:lnSpc>
                <a:spcPct val="100000"/>
              </a:lnSpc>
              <a:spcBef>
                <a:spcPts val="484"/>
              </a:spcBef>
              <a:buClr>
                <a:srgbClr val="93A299"/>
              </a:buClr>
              <a:buSzPct val="85000"/>
              <a:buFont typeface="Arial"/>
              <a:buChar char="•"/>
              <a:tabLst>
                <a:tab pos="195580" algn="l"/>
              </a:tabLst>
            </a:pPr>
            <a:r>
              <a:rPr sz="2000" b="1" dirty="0">
                <a:solidFill>
                  <a:srgbClr val="292934"/>
                </a:solidFill>
                <a:latin typeface="Arial"/>
                <a:cs typeface="Arial"/>
              </a:rPr>
              <a:t>Syntax</a:t>
            </a:r>
            <a:endParaRPr sz="2000" dirty="0">
              <a:latin typeface="Arial"/>
              <a:cs typeface="Arial"/>
            </a:endParaRPr>
          </a:p>
          <a:p>
            <a:pPr marL="462280" lvl="1" indent="-182880">
              <a:lnSpc>
                <a:spcPct val="100000"/>
              </a:lnSpc>
              <a:spcBef>
                <a:spcPts val="350"/>
              </a:spcBef>
              <a:buClr>
                <a:srgbClr val="93A299"/>
              </a:buClr>
              <a:buSzPct val="83333"/>
              <a:buChar char="•"/>
              <a:tabLst>
                <a:tab pos="462280" algn="l"/>
              </a:tabLst>
            </a:pPr>
            <a:r>
              <a:rPr sz="1800" dirty="0">
                <a:solidFill>
                  <a:srgbClr val="292934"/>
                </a:solidFill>
                <a:latin typeface="Arial"/>
                <a:cs typeface="Arial"/>
              </a:rPr>
              <a:t>DROP </a:t>
            </a:r>
            <a:r>
              <a:rPr sz="1800" spc="-35" dirty="0">
                <a:solidFill>
                  <a:srgbClr val="292934"/>
                </a:solidFill>
                <a:latin typeface="Arial"/>
                <a:cs typeface="Arial"/>
              </a:rPr>
              <a:t>DATABASE</a:t>
            </a:r>
            <a:r>
              <a:rPr sz="1800" spc="-130" dirty="0">
                <a:solidFill>
                  <a:srgbClr val="292934"/>
                </a:solidFill>
                <a:latin typeface="Arial"/>
                <a:cs typeface="Arial"/>
              </a:rPr>
              <a:t> </a:t>
            </a:r>
            <a:r>
              <a:rPr sz="1800" dirty="0">
                <a:solidFill>
                  <a:srgbClr val="292934"/>
                </a:solidFill>
                <a:latin typeface="Arial"/>
                <a:cs typeface="Arial"/>
              </a:rPr>
              <a:t>database_name</a:t>
            </a:r>
            <a:endParaRPr sz="1800" dirty="0">
              <a:latin typeface="Arial"/>
              <a:cs typeface="Arial"/>
            </a:endParaRPr>
          </a:p>
        </p:txBody>
      </p:sp>
      <p:sp>
        <p:nvSpPr>
          <p:cNvPr id="3" name="object 3"/>
          <p:cNvSpPr txBox="1">
            <a:spLocks noGrp="1"/>
          </p:cNvSpPr>
          <p:nvPr>
            <p:ph type="title"/>
          </p:nvPr>
        </p:nvSpPr>
        <p:spPr>
          <a:xfrm>
            <a:off x="535940" y="500379"/>
            <a:ext cx="8072119" cy="1456809"/>
          </a:xfrm>
          <a:prstGeom prst="rect">
            <a:avLst/>
          </a:prstGeom>
        </p:spPr>
        <p:txBody>
          <a:bodyPr vert="horz" wrap="square" lIns="0" tIns="223520" rIns="0" bIns="0" rtlCol="0">
            <a:spAutoFit/>
          </a:bodyPr>
          <a:lstStyle/>
          <a:p>
            <a:pPr marL="12700">
              <a:lnSpc>
                <a:spcPct val="100000"/>
              </a:lnSpc>
            </a:pPr>
            <a:r>
              <a:rPr lang="en-US" b="1" dirty="0">
                <a:solidFill>
                  <a:srgbClr val="292934"/>
                </a:solidFill>
              </a:rPr>
              <a:t>Data Definition Language (DDL) </a:t>
            </a:r>
            <a:r>
              <a:rPr spc="-75" dirty="0"/>
              <a:t>DROP</a:t>
            </a:r>
            <a:r>
              <a:rPr spc="-434" dirty="0"/>
              <a:t> </a:t>
            </a:r>
            <a:r>
              <a:rPr spc="-165" dirty="0"/>
              <a:t>TABLE/DATABASE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5920"/>
            <a:ext cx="3587750" cy="1320165"/>
          </a:xfrm>
          <a:prstGeom prst="rect">
            <a:avLst/>
          </a:prstGeom>
        </p:spPr>
        <p:txBody>
          <a:bodyPr vert="horz" wrap="square" lIns="0" tIns="0" rIns="0" bIns="0" rtlCol="0">
            <a:spAutoFit/>
          </a:bodyPr>
          <a:lstStyle/>
          <a:p>
            <a:pPr marL="195580" indent="-182880">
              <a:lnSpc>
                <a:spcPct val="100000"/>
              </a:lnSpc>
              <a:buClr>
                <a:srgbClr val="93A299"/>
              </a:buClr>
              <a:buSzPct val="85000"/>
              <a:buFont typeface="Arial"/>
              <a:buChar char="•"/>
              <a:tabLst>
                <a:tab pos="195580" algn="l"/>
              </a:tabLst>
            </a:pPr>
            <a:r>
              <a:rPr sz="2000" b="1" spc="-25" dirty="0">
                <a:solidFill>
                  <a:srgbClr val="292934"/>
                </a:solidFill>
                <a:latin typeface="Arial"/>
                <a:cs typeface="Arial"/>
              </a:rPr>
              <a:t>CREATE</a:t>
            </a:r>
            <a:r>
              <a:rPr sz="2000" b="1" spc="-80" dirty="0">
                <a:solidFill>
                  <a:srgbClr val="292934"/>
                </a:solidFill>
                <a:latin typeface="Arial"/>
                <a:cs typeface="Arial"/>
              </a:rPr>
              <a:t> </a:t>
            </a:r>
            <a:r>
              <a:rPr sz="2000" b="1" spc="-40" dirty="0">
                <a:solidFill>
                  <a:srgbClr val="292934"/>
                </a:solidFill>
                <a:latin typeface="Arial"/>
                <a:cs typeface="Arial"/>
              </a:rPr>
              <a:t>DATABASE</a:t>
            </a:r>
            <a:endParaRPr sz="2000">
              <a:latin typeface="Arial"/>
              <a:cs typeface="Arial"/>
            </a:endParaRPr>
          </a:p>
          <a:p>
            <a:pPr marL="462280" lvl="1" indent="-182880">
              <a:lnSpc>
                <a:spcPct val="100000"/>
              </a:lnSpc>
              <a:spcBef>
                <a:spcPts val="430"/>
              </a:spcBef>
              <a:buClr>
                <a:srgbClr val="93A299"/>
              </a:buClr>
              <a:buSzPct val="83333"/>
              <a:buChar char="•"/>
              <a:tabLst>
                <a:tab pos="462280" algn="l"/>
              </a:tabLst>
            </a:pPr>
            <a:r>
              <a:rPr sz="1800" spc="-100" dirty="0">
                <a:solidFill>
                  <a:srgbClr val="292934"/>
                </a:solidFill>
                <a:latin typeface="Arial"/>
                <a:cs typeface="Arial"/>
              </a:rPr>
              <a:t>To </a:t>
            </a:r>
            <a:r>
              <a:rPr sz="1800" dirty="0">
                <a:solidFill>
                  <a:srgbClr val="292934"/>
                </a:solidFill>
                <a:latin typeface="Arial"/>
                <a:cs typeface="Arial"/>
              </a:rPr>
              <a:t>create a database</a:t>
            </a:r>
            <a:endParaRPr sz="1800">
              <a:latin typeface="Arial"/>
              <a:cs typeface="Arial"/>
            </a:endParaRPr>
          </a:p>
          <a:p>
            <a:pPr marL="195580" indent="-182880">
              <a:lnSpc>
                <a:spcPct val="100000"/>
              </a:lnSpc>
              <a:spcBef>
                <a:spcPts val="385"/>
              </a:spcBef>
              <a:buClr>
                <a:srgbClr val="93A299"/>
              </a:buClr>
              <a:buSzPct val="85000"/>
              <a:buFont typeface="Arial"/>
              <a:buChar char="•"/>
              <a:tabLst>
                <a:tab pos="195580" algn="l"/>
              </a:tabLst>
            </a:pPr>
            <a:r>
              <a:rPr sz="2000" b="1" dirty="0">
                <a:solidFill>
                  <a:srgbClr val="292934"/>
                </a:solidFill>
                <a:latin typeface="Arial"/>
                <a:cs typeface="Arial"/>
              </a:rPr>
              <a:t>Syntax</a:t>
            </a:r>
            <a:endParaRPr sz="2000">
              <a:latin typeface="Arial"/>
              <a:cs typeface="Arial"/>
            </a:endParaRPr>
          </a:p>
          <a:p>
            <a:pPr marL="462280" lvl="1" indent="-182880">
              <a:lnSpc>
                <a:spcPct val="100000"/>
              </a:lnSpc>
              <a:spcBef>
                <a:spcPts val="450"/>
              </a:spcBef>
              <a:buClr>
                <a:srgbClr val="93A299"/>
              </a:buClr>
              <a:buSzPct val="83333"/>
              <a:buChar char="•"/>
              <a:tabLst>
                <a:tab pos="462280" algn="l"/>
              </a:tabLst>
            </a:pPr>
            <a:r>
              <a:rPr sz="1800" spc="-25" dirty="0">
                <a:solidFill>
                  <a:srgbClr val="292934"/>
                </a:solidFill>
                <a:latin typeface="Arial"/>
                <a:cs typeface="Arial"/>
              </a:rPr>
              <a:t>CREATE </a:t>
            </a:r>
            <a:r>
              <a:rPr sz="1800" spc="-35" dirty="0">
                <a:solidFill>
                  <a:srgbClr val="292934"/>
                </a:solidFill>
                <a:latin typeface="Arial"/>
                <a:cs typeface="Arial"/>
              </a:rPr>
              <a:t>DATABASE</a:t>
            </a:r>
            <a:r>
              <a:rPr sz="1800" spc="-25" dirty="0">
                <a:solidFill>
                  <a:srgbClr val="292934"/>
                </a:solidFill>
                <a:latin typeface="Arial"/>
                <a:cs typeface="Arial"/>
              </a:rPr>
              <a:t> </a:t>
            </a:r>
            <a:r>
              <a:rPr sz="1800" spc="-5" dirty="0">
                <a:solidFill>
                  <a:srgbClr val="292934"/>
                </a:solidFill>
                <a:latin typeface="Arial"/>
                <a:cs typeface="Arial"/>
              </a:rPr>
              <a:t>dbname;</a:t>
            </a:r>
            <a:endParaRPr sz="1800">
              <a:latin typeface="Arial"/>
              <a:cs typeface="Arial"/>
            </a:endParaRPr>
          </a:p>
        </p:txBody>
      </p:sp>
      <p:sp>
        <p:nvSpPr>
          <p:cNvPr id="3" name="object 3"/>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135" dirty="0"/>
              <a:t>CREATE</a:t>
            </a:r>
            <a:r>
              <a:rPr spc="-290" dirty="0"/>
              <a:t> </a:t>
            </a:r>
            <a:r>
              <a:rPr spc="-175" dirty="0"/>
              <a:t>DATABASE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00379"/>
            <a:ext cx="8072119" cy="733534"/>
          </a:xfrm>
          <a:prstGeom prst="rect">
            <a:avLst/>
          </a:prstGeom>
        </p:spPr>
        <p:txBody>
          <a:bodyPr vert="horz" wrap="square" lIns="0" tIns="177800" rIns="0" bIns="0" rtlCol="0">
            <a:spAutoFit/>
          </a:bodyPr>
          <a:lstStyle/>
          <a:p>
            <a:pPr marL="12700">
              <a:lnSpc>
                <a:spcPct val="100000"/>
              </a:lnSpc>
            </a:pPr>
            <a:r>
              <a:rPr lang="en-US" altLang="zh-CN" sz="3600" spc="-85" dirty="0"/>
              <a:t>Table</a:t>
            </a:r>
            <a:r>
              <a:rPr sz="3600" spc="-220" dirty="0"/>
              <a:t> </a:t>
            </a:r>
            <a:r>
              <a:rPr sz="3600" spc="-70" dirty="0"/>
              <a:t>2.</a:t>
            </a:r>
            <a:r>
              <a:rPr lang="en-US" altLang="zh-CN" sz="3600" spc="-70" dirty="0"/>
              <a:t>1</a:t>
            </a:r>
            <a:r>
              <a:rPr sz="3600" spc="-210" dirty="0"/>
              <a:t> </a:t>
            </a:r>
            <a:r>
              <a:rPr sz="3600" dirty="0"/>
              <a:t>-</a:t>
            </a:r>
            <a:r>
              <a:rPr sz="3600" spc="-280" dirty="0"/>
              <a:t> </a:t>
            </a:r>
            <a:r>
              <a:rPr sz="3600" spc="-70" dirty="0"/>
              <a:t>The</a:t>
            </a:r>
            <a:r>
              <a:rPr sz="3600" spc="-215" dirty="0"/>
              <a:t> </a:t>
            </a:r>
            <a:r>
              <a:rPr sz="3600" spc="-95" dirty="0"/>
              <a:t>Evolution</a:t>
            </a:r>
            <a:r>
              <a:rPr sz="3600" spc="-215" dirty="0"/>
              <a:t> </a:t>
            </a:r>
            <a:r>
              <a:rPr sz="3600" spc="-55" dirty="0"/>
              <a:t>of</a:t>
            </a:r>
            <a:r>
              <a:rPr sz="3600" spc="-210" dirty="0"/>
              <a:t> </a:t>
            </a:r>
            <a:r>
              <a:rPr sz="3600" spc="-80" dirty="0"/>
              <a:t>Data</a:t>
            </a:r>
            <a:r>
              <a:rPr sz="3600" spc="-210" dirty="0"/>
              <a:t> </a:t>
            </a:r>
            <a:r>
              <a:rPr sz="3600" spc="-105" dirty="0"/>
              <a:t>Models</a:t>
            </a:r>
            <a:endParaRPr sz="3600" dirty="0"/>
          </a:p>
        </p:txBody>
      </p:sp>
      <p:pic>
        <p:nvPicPr>
          <p:cNvPr id="4" name="Picture 3"/>
          <p:cNvPicPr>
            <a:picLocks noChangeAspect="1"/>
          </p:cNvPicPr>
          <p:nvPr/>
        </p:nvPicPr>
        <p:blipFill>
          <a:blip r:embed="rId3"/>
          <a:stretch>
            <a:fillRect/>
          </a:stretch>
        </p:blipFill>
        <p:spPr>
          <a:xfrm>
            <a:off x="1212290" y="1219200"/>
            <a:ext cx="6719418" cy="5479638"/>
          </a:xfrm>
          <a:prstGeom prst="rect">
            <a:avLst/>
          </a:prstGeom>
        </p:spPr>
      </p:pic>
    </p:spTree>
    <p:extLst>
      <p:ext uri="{BB962C8B-B14F-4D97-AF65-F5344CB8AC3E}">
        <p14:creationId xmlns:p14="http://schemas.microsoft.com/office/powerpoint/2010/main" val="632671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100" dirty="0"/>
              <a:t>Aliases</a:t>
            </a:r>
          </a:p>
        </p:txBody>
      </p:sp>
      <p:sp>
        <p:nvSpPr>
          <p:cNvPr id="3" name="object 3"/>
          <p:cNvSpPr txBox="1"/>
          <p:nvPr/>
        </p:nvSpPr>
        <p:spPr>
          <a:xfrm>
            <a:off x="535940" y="1645920"/>
            <a:ext cx="6646545" cy="3235325"/>
          </a:xfrm>
          <a:prstGeom prst="rect">
            <a:avLst/>
          </a:prstGeom>
        </p:spPr>
        <p:txBody>
          <a:bodyPr vert="horz" wrap="square" lIns="0" tIns="0" rIns="0" bIns="0" rtlCol="0">
            <a:spAutoFit/>
          </a:bodyPr>
          <a:lstStyle/>
          <a:p>
            <a:pPr marL="195580" indent="-182880">
              <a:lnSpc>
                <a:spcPct val="100000"/>
              </a:lnSpc>
              <a:buClr>
                <a:srgbClr val="93A299"/>
              </a:buClr>
              <a:buSzPct val="85416"/>
              <a:buChar char="•"/>
              <a:tabLst>
                <a:tab pos="195580" algn="l"/>
              </a:tabLst>
            </a:pPr>
            <a:r>
              <a:rPr sz="2400" dirty="0">
                <a:solidFill>
                  <a:srgbClr val="292934"/>
                </a:solidFill>
                <a:latin typeface="Arial"/>
                <a:cs typeface="Arial"/>
              </a:rPr>
              <a:t>Used to temporarily rename a table or a</a:t>
            </a:r>
            <a:r>
              <a:rPr sz="2400" spc="-100" dirty="0">
                <a:solidFill>
                  <a:srgbClr val="292934"/>
                </a:solidFill>
                <a:latin typeface="Arial"/>
                <a:cs typeface="Arial"/>
              </a:rPr>
              <a:t> </a:t>
            </a:r>
            <a:r>
              <a:rPr sz="2400" dirty="0">
                <a:solidFill>
                  <a:srgbClr val="292934"/>
                </a:solidFill>
                <a:latin typeface="Arial"/>
                <a:cs typeface="Arial"/>
              </a:rPr>
              <a:t>column</a:t>
            </a:r>
            <a:endParaRPr sz="2400" dirty="0">
              <a:latin typeface="Arial"/>
              <a:cs typeface="Arial"/>
            </a:endParaRPr>
          </a:p>
          <a:p>
            <a:pPr>
              <a:lnSpc>
                <a:spcPct val="100000"/>
              </a:lnSpc>
              <a:spcBef>
                <a:spcPts val="28"/>
              </a:spcBef>
              <a:buFont typeface="Arial"/>
              <a:buChar char="•"/>
            </a:pPr>
            <a:endParaRPr sz="3450" dirty="0">
              <a:latin typeface="Times New Roman"/>
              <a:cs typeface="Times New Roman"/>
            </a:endParaRPr>
          </a:p>
          <a:p>
            <a:pPr marL="195580" indent="-182880">
              <a:lnSpc>
                <a:spcPct val="100000"/>
              </a:lnSpc>
              <a:buClr>
                <a:srgbClr val="93A299"/>
              </a:buClr>
              <a:buSzPct val="83333"/>
              <a:buFont typeface="Arial"/>
              <a:buChar char="•"/>
              <a:tabLst>
                <a:tab pos="195580" algn="l"/>
              </a:tabLst>
            </a:pPr>
            <a:r>
              <a:rPr sz="2400" b="1" dirty="0">
                <a:solidFill>
                  <a:srgbClr val="292934"/>
                </a:solidFill>
                <a:latin typeface="Arial"/>
                <a:cs typeface="Arial"/>
              </a:rPr>
              <a:t>Syntax</a:t>
            </a:r>
            <a:endParaRPr sz="2400" dirty="0">
              <a:latin typeface="Arial"/>
              <a:cs typeface="Arial"/>
            </a:endParaRPr>
          </a:p>
          <a:p>
            <a:pPr marL="279400">
              <a:lnSpc>
                <a:spcPct val="100000"/>
              </a:lnSpc>
              <a:spcBef>
                <a:spcPts val="375"/>
              </a:spcBef>
            </a:pPr>
            <a:r>
              <a:rPr sz="1800" dirty="0">
                <a:solidFill>
                  <a:srgbClr val="292934"/>
                </a:solidFill>
                <a:latin typeface="Arial"/>
                <a:cs typeface="Arial"/>
              </a:rPr>
              <a:t>SELECT </a:t>
            </a:r>
            <a:r>
              <a:rPr sz="1800" i="1" dirty="0">
                <a:solidFill>
                  <a:srgbClr val="292934"/>
                </a:solidFill>
                <a:latin typeface="Arial"/>
                <a:cs typeface="Arial"/>
              </a:rPr>
              <a:t>column_name </a:t>
            </a:r>
            <a:r>
              <a:rPr sz="1800" dirty="0">
                <a:solidFill>
                  <a:srgbClr val="292934"/>
                </a:solidFill>
                <a:latin typeface="Arial"/>
                <a:cs typeface="Arial"/>
              </a:rPr>
              <a:t>AS</a:t>
            </a:r>
            <a:r>
              <a:rPr sz="1800" spc="-240" dirty="0">
                <a:solidFill>
                  <a:srgbClr val="292934"/>
                </a:solidFill>
                <a:latin typeface="Arial"/>
                <a:cs typeface="Arial"/>
              </a:rPr>
              <a:t> </a:t>
            </a:r>
            <a:r>
              <a:rPr sz="1800" i="1" dirty="0">
                <a:solidFill>
                  <a:srgbClr val="292934"/>
                </a:solidFill>
                <a:latin typeface="Arial"/>
                <a:cs typeface="Arial"/>
              </a:rPr>
              <a:t>alias_name</a:t>
            </a:r>
            <a:endParaRPr sz="1800" dirty="0">
              <a:latin typeface="Arial"/>
              <a:cs typeface="Arial"/>
            </a:endParaRPr>
          </a:p>
          <a:p>
            <a:pPr marL="279400">
              <a:lnSpc>
                <a:spcPct val="100000"/>
              </a:lnSpc>
              <a:spcBef>
                <a:spcPts val="5"/>
              </a:spcBef>
            </a:pPr>
            <a:r>
              <a:rPr sz="1800" dirty="0">
                <a:solidFill>
                  <a:srgbClr val="292934"/>
                </a:solidFill>
                <a:latin typeface="Arial"/>
                <a:cs typeface="Arial"/>
              </a:rPr>
              <a:t>FROM</a:t>
            </a:r>
            <a:r>
              <a:rPr sz="1800" spc="-50" dirty="0">
                <a:solidFill>
                  <a:srgbClr val="292934"/>
                </a:solidFill>
                <a:latin typeface="Arial"/>
                <a:cs typeface="Arial"/>
              </a:rPr>
              <a:t> </a:t>
            </a:r>
            <a:r>
              <a:rPr sz="1800" i="1" spc="-5" dirty="0">
                <a:solidFill>
                  <a:srgbClr val="292934"/>
                </a:solidFill>
                <a:latin typeface="Arial"/>
                <a:cs typeface="Arial"/>
              </a:rPr>
              <a:t>table_name;</a:t>
            </a:r>
            <a:endParaRPr sz="1800" dirty="0">
              <a:latin typeface="Arial"/>
              <a:cs typeface="Arial"/>
            </a:endParaRPr>
          </a:p>
          <a:p>
            <a:pPr>
              <a:lnSpc>
                <a:spcPct val="100000"/>
              </a:lnSpc>
            </a:pPr>
            <a:endParaRPr sz="1800" dirty="0">
              <a:latin typeface="Times New Roman"/>
              <a:cs typeface="Times New Roman"/>
            </a:endParaRPr>
          </a:p>
          <a:p>
            <a:pPr marL="195580" indent="-182880">
              <a:lnSpc>
                <a:spcPct val="100000"/>
              </a:lnSpc>
              <a:spcBef>
                <a:spcPts val="1095"/>
              </a:spcBef>
              <a:buClr>
                <a:srgbClr val="93A299"/>
              </a:buClr>
              <a:buSzPct val="84090"/>
              <a:buChar char="•"/>
              <a:tabLst>
                <a:tab pos="195580" algn="l"/>
              </a:tabLst>
            </a:pPr>
            <a:r>
              <a:rPr sz="2200" dirty="0">
                <a:solidFill>
                  <a:srgbClr val="292934"/>
                </a:solidFill>
                <a:latin typeface="Arial"/>
                <a:cs typeface="Arial"/>
              </a:rPr>
              <a:t>Examples</a:t>
            </a:r>
            <a:endParaRPr sz="2200" dirty="0">
              <a:latin typeface="Arial"/>
              <a:cs typeface="Arial"/>
            </a:endParaRPr>
          </a:p>
          <a:p>
            <a:pPr marL="279400" marR="2399030">
              <a:lnSpc>
                <a:spcPct val="115700"/>
              </a:lnSpc>
              <a:spcBef>
                <a:spcPts val="125"/>
              </a:spcBef>
            </a:pPr>
            <a:r>
              <a:rPr sz="1800" dirty="0">
                <a:solidFill>
                  <a:srgbClr val="292934"/>
                </a:solidFill>
                <a:latin typeface="Arial"/>
                <a:cs typeface="Arial"/>
              </a:rPr>
              <a:t>SELECT CustomerName AS</a:t>
            </a:r>
            <a:r>
              <a:rPr sz="1800" spc="-235" dirty="0">
                <a:solidFill>
                  <a:srgbClr val="292934"/>
                </a:solidFill>
                <a:latin typeface="Arial"/>
                <a:cs typeface="Arial"/>
              </a:rPr>
              <a:t> </a:t>
            </a:r>
            <a:r>
              <a:rPr sz="1800" dirty="0">
                <a:solidFill>
                  <a:srgbClr val="292934"/>
                </a:solidFill>
                <a:latin typeface="Arial"/>
                <a:cs typeface="Arial"/>
              </a:rPr>
              <a:t>Customer  FROM</a:t>
            </a:r>
            <a:r>
              <a:rPr sz="1800" spc="-100" dirty="0">
                <a:solidFill>
                  <a:srgbClr val="292934"/>
                </a:solidFill>
                <a:latin typeface="Arial"/>
                <a:cs typeface="Arial"/>
              </a:rPr>
              <a:t> </a:t>
            </a:r>
            <a:r>
              <a:rPr sz="1800" dirty="0">
                <a:solidFill>
                  <a:srgbClr val="292934"/>
                </a:solidFill>
                <a:latin typeface="Arial"/>
                <a:cs typeface="Arial"/>
              </a:rPr>
              <a:t>Customers;</a:t>
            </a:r>
            <a:endParaRPr sz="18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70" dirty="0"/>
              <a:t>SQL</a:t>
            </a:r>
            <a:r>
              <a:rPr spc="-440" dirty="0"/>
              <a:t> </a:t>
            </a:r>
            <a:r>
              <a:rPr spc="-100" dirty="0"/>
              <a:t>commands</a:t>
            </a: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195580" indent="-182880">
              <a:lnSpc>
                <a:spcPct val="100000"/>
              </a:lnSpc>
              <a:buClr>
                <a:srgbClr val="93A299"/>
              </a:buClr>
              <a:buSzPct val="85000"/>
              <a:buChar char="•"/>
              <a:tabLst>
                <a:tab pos="195580" algn="l"/>
              </a:tabLst>
            </a:pPr>
            <a:r>
              <a:rPr sz="2000" spc="-35" dirty="0"/>
              <a:t>SELECT:</a:t>
            </a:r>
            <a:r>
              <a:rPr sz="2000" spc="15" dirty="0"/>
              <a:t> </a:t>
            </a:r>
            <a:r>
              <a:rPr sz="2000" u="sng" spc="-5" dirty="0">
                <a:solidFill>
                  <a:srgbClr val="0000FF"/>
                </a:solidFill>
                <a:hlinkClick r:id="rId2"/>
              </a:rPr>
              <a:t>http://www.w3schools.com/sql/sql_select.asp</a:t>
            </a:r>
            <a:endParaRPr sz="2000" dirty="0"/>
          </a:p>
          <a:p>
            <a:pPr marL="195580" indent="-182880">
              <a:lnSpc>
                <a:spcPct val="100000"/>
              </a:lnSpc>
              <a:spcBef>
                <a:spcPts val="480"/>
              </a:spcBef>
              <a:buClr>
                <a:srgbClr val="93A299"/>
              </a:buClr>
              <a:buSzPct val="85000"/>
              <a:buChar char="•"/>
              <a:tabLst>
                <a:tab pos="195580" algn="l"/>
              </a:tabLst>
            </a:pPr>
            <a:r>
              <a:rPr sz="2000" spc="-10" dirty="0"/>
              <a:t>INSERT INTO:</a:t>
            </a:r>
            <a:r>
              <a:rPr sz="2000" dirty="0"/>
              <a:t> </a:t>
            </a:r>
            <a:r>
              <a:rPr sz="2000" u="sng" spc="-5" dirty="0">
                <a:solidFill>
                  <a:srgbClr val="0000FF"/>
                </a:solidFill>
                <a:hlinkClick r:id="rId3"/>
              </a:rPr>
              <a:t>http://www.w3schools.com/sql/sql_insert.asp</a:t>
            </a:r>
            <a:endParaRPr sz="2000" dirty="0"/>
          </a:p>
          <a:p>
            <a:pPr marL="195580" indent="-182880">
              <a:lnSpc>
                <a:spcPct val="100000"/>
              </a:lnSpc>
              <a:spcBef>
                <a:spcPts val="400"/>
              </a:spcBef>
              <a:buClr>
                <a:srgbClr val="93A299"/>
              </a:buClr>
              <a:buSzPct val="85000"/>
              <a:buChar char="•"/>
              <a:tabLst>
                <a:tab pos="195580" algn="l"/>
              </a:tabLst>
            </a:pPr>
            <a:r>
              <a:rPr sz="2000" spc="-25" dirty="0"/>
              <a:t>UPDATE:</a:t>
            </a:r>
            <a:r>
              <a:rPr sz="2000" spc="20" dirty="0"/>
              <a:t> </a:t>
            </a:r>
            <a:r>
              <a:rPr sz="2000" u="sng" spc="-5" dirty="0">
                <a:solidFill>
                  <a:srgbClr val="0000FF"/>
                </a:solidFill>
                <a:hlinkClick r:id="rId4"/>
              </a:rPr>
              <a:t>http://www.w3schools.com/sql/sql_update.asp</a:t>
            </a:r>
            <a:endParaRPr sz="2000" dirty="0"/>
          </a:p>
          <a:p>
            <a:pPr marL="195580" indent="-182880">
              <a:lnSpc>
                <a:spcPct val="100000"/>
              </a:lnSpc>
              <a:spcBef>
                <a:spcPts val="500"/>
              </a:spcBef>
              <a:buClr>
                <a:srgbClr val="93A299"/>
              </a:buClr>
              <a:buSzPct val="85000"/>
              <a:buChar char="•"/>
              <a:tabLst>
                <a:tab pos="195580" algn="l"/>
              </a:tabLst>
            </a:pPr>
            <a:r>
              <a:rPr sz="2000" dirty="0"/>
              <a:t>DELETE:</a:t>
            </a:r>
            <a:r>
              <a:rPr sz="2000" spc="-5" dirty="0"/>
              <a:t> </a:t>
            </a:r>
            <a:r>
              <a:rPr sz="2000" u="sng" spc="-5" dirty="0">
                <a:solidFill>
                  <a:srgbClr val="0000FF"/>
                </a:solidFill>
                <a:hlinkClick r:id="rId5"/>
              </a:rPr>
              <a:t>http://www.w3schools.com/sql/sql_delete.asp</a:t>
            </a:r>
            <a:endParaRPr sz="2000" dirty="0"/>
          </a:p>
          <a:p>
            <a:pPr marL="195580" indent="-182880">
              <a:lnSpc>
                <a:spcPct val="100000"/>
              </a:lnSpc>
              <a:spcBef>
                <a:spcPts val="500"/>
              </a:spcBef>
              <a:buClr>
                <a:srgbClr val="93A299"/>
              </a:buClr>
              <a:buSzPct val="85000"/>
              <a:buChar char="•"/>
              <a:tabLst>
                <a:tab pos="195580" algn="l"/>
              </a:tabLst>
            </a:pPr>
            <a:r>
              <a:rPr sz="2000" dirty="0"/>
              <a:t>ORDER </a:t>
            </a:r>
            <a:r>
              <a:rPr sz="2000" spc="-40" dirty="0"/>
              <a:t>BY:</a:t>
            </a:r>
            <a:r>
              <a:rPr sz="2000" spc="80" dirty="0"/>
              <a:t> </a:t>
            </a:r>
            <a:r>
              <a:rPr sz="2000" u="sng" spc="-10" dirty="0">
                <a:solidFill>
                  <a:srgbClr val="0000FF"/>
                </a:solidFill>
                <a:hlinkClick r:id="rId6"/>
              </a:rPr>
              <a:t>http://www.w3schools.com/sql/sql_orderby.asp</a:t>
            </a:r>
            <a:endParaRPr sz="2000" dirty="0"/>
          </a:p>
          <a:p>
            <a:pPr marL="195580" indent="-182880">
              <a:lnSpc>
                <a:spcPct val="100000"/>
              </a:lnSpc>
              <a:spcBef>
                <a:spcPts val="500"/>
              </a:spcBef>
              <a:buClr>
                <a:srgbClr val="93A299"/>
              </a:buClr>
              <a:buSzPct val="85000"/>
              <a:buChar char="•"/>
              <a:tabLst>
                <a:tab pos="195580" algn="l"/>
              </a:tabLst>
            </a:pPr>
            <a:r>
              <a:rPr sz="2000" dirty="0"/>
              <a:t>WHERE:</a:t>
            </a:r>
            <a:r>
              <a:rPr sz="2000" spc="-5" dirty="0"/>
              <a:t> </a:t>
            </a:r>
            <a:r>
              <a:rPr sz="2000" u="sng" spc="-5" dirty="0">
                <a:solidFill>
                  <a:srgbClr val="0000FF"/>
                </a:solidFill>
                <a:hlinkClick r:id="rId7"/>
              </a:rPr>
              <a:t>http://www.w3schools.com/sql/sql_where.asp</a:t>
            </a:r>
            <a:endParaRPr sz="2000" dirty="0"/>
          </a:p>
          <a:p>
            <a:pPr marL="195580" indent="-182880">
              <a:lnSpc>
                <a:spcPct val="100000"/>
              </a:lnSpc>
              <a:spcBef>
                <a:spcPts val="500"/>
              </a:spcBef>
              <a:buClr>
                <a:srgbClr val="93A299"/>
              </a:buClr>
              <a:buSzPct val="85000"/>
              <a:buChar char="•"/>
              <a:tabLst>
                <a:tab pos="195580" algn="l"/>
              </a:tabLst>
            </a:pPr>
            <a:r>
              <a:rPr sz="2000" dirty="0"/>
              <a:t>AS (Aliases):</a:t>
            </a:r>
            <a:r>
              <a:rPr sz="2000" spc="-10" dirty="0"/>
              <a:t> </a:t>
            </a:r>
            <a:r>
              <a:rPr sz="2000" u="sng" spc="-5" dirty="0">
                <a:solidFill>
                  <a:srgbClr val="0000FF"/>
                </a:solidFill>
                <a:hlinkClick r:id="rId8"/>
              </a:rPr>
              <a:t>http://www.w3schools.com/sql/sql_alias.asp</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515" y="838200"/>
            <a:ext cx="7087870" cy="617220"/>
          </a:xfrm>
          <a:prstGeom prst="rect">
            <a:avLst/>
          </a:prstGeom>
        </p:spPr>
        <p:txBody>
          <a:bodyPr vert="horz" wrap="square" lIns="0" tIns="0" rIns="0" bIns="0" rtlCol="0">
            <a:spAutoFit/>
          </a:bodyPr>
          <a:lstStyle/>
          <a:p>
            <a:pPr marL="12700">
              <a:lnSpc>
                <a:spcPct val="100000"/>
              </a:lnSpc>
            </a:pPr>
            <a:r>
              <a:rPr spc="-100" dirty="0"/>
              <a:t>Hierarchical </a:t>
            </a:r>
            <a:r>
              <a:rPr spc="-70" dirty="0"/>
              <a:t>and </a:t>
            </a:r>
            <a:r>
              <a:rPr spc="-90" dirty="0"/>
              <a:t>Network</a:t>
            </a:r>
            <a:r>
              <a:rPr spc="-470" dirty="0"/>
              <a:t> </a:t>
            </a:r>
            <a:r>
              <a:rPr spc="-100" dirty="0"/>
              <a:t>Models</a:t>
            </a:r>
          </a:p>
        </p:txBody>
      </p:sp>
      <p:sp>
        <p:nvSpPr>
          <p:cNvPr id="3" name="object 3"/>
          <p:cNvSpPr txBox="1"/>
          <p:nvPr/>
        </p:nvSpPr>
        <p:spPr>
          <a:xfrm>
            <a:off x="457200" y="2286000"/>
            <a:ext cx="3959860" cy="2559829"/>
          </a:xfrm>
          <a:prstGeom prst="rect">
            <a:avLst/>
          </a:prstGeom>
        </p:spPr>
        <p:txBody>
          <a:bodyPr vert="horz" wrap="square" lIns="0" tIns="0" rIns="0" bIns="0" rtlCol="0">
            <a:spAutoFit/>
          </a:bodyPr>
          <a:lstStyle/>
          <a:p>
            <a:pPr marL="829310">
              <a:lnSpc>
                <a:spcPct val="100000"/>
              </a:lnSpc>
            </a:pPr>
            <a:r>
              <a:rPr sz="2000" dirty="0">
                <a:solidFill>
                  <a:srgbClr val="D2533C"/>
                </a:solidFill>
                <a:latin typeface="Arial"/>
                <a:cs typeface="Arial"/>
              </a:rPr>
              <a:t>Hierarchical</a:t>
            </a:r>
            <a:r>
              <a:rPr sz="2000" spc="-100" dirty="0">
                <a:solidFill>
                  <a:srgbClr val="D2533C"/>
                </a:solidFill>
                <a:latin typeface="Arial"/>
                <a:cs typeface="Arial"/>
              </a:rPr>
              <a:t> </a:t>
            </a:r>
            <a:r>
              <a:rPr sz="2000" dirty="0">
                <a:solidFill>
                  <a:srgbClr val="D2533C"/>
                </a:solidFill>
                <a:latin typeface="Arial"/>
                <a:cs typeface="Arial"/>
              </a:rPr>
              <a:t>Models</a:t>
            </a:r>
            <a:endParaRPr sz="2000" dirty="0">
              <a:latin typeface="Arial"/>
              <a:cs typeface="Arial"/>
            </a:endParaRPr>
          </a:p>
          <a:p>
            <a:pPr marL="355600" marR="46355" indent="-342900">
              <a:lnSpc>
                <a:spcPct val="98300"/>
              </a:lnSpc>
              <a:spcBef>
                <a:spcPts val="520"/>
              </a:spcBef>
              <a:buClr>
                <a:srgbClr val="93A299"/>
              </a:buClr>
              <a:buSzPct val="85000"/>
              <a:buFont typeface="Arial"/>
              <a:buChar char="•"/>
              <a:tabLst>
                <a:tab pos="195580" algn="l"/>
              </a:tabLst>
            </a:pPr>
            <a:r>
              <a:rPr sz="2000" dirty="0">
                <a:solidFill>
                  <a:srgbClr val="292934"/>
                </a:solidFill>
                <a:latin typeface="Arial"/>
                <a:cs typeface="Arial"/>
              </a:rPr>
              <a:t>Data is structured hierarchically  and is typically diagrammed as  an </a:t>
            </a:r>
            <a:r>
              <a:rPr lang="en-US" sz="2000" dirty="0">
                <a:solidFill>
                  <a:srgbClr val="292934"/>
                </a:solidFill>
                <a:latin typeface="Arial"/>
                <a:cs typeface="Arial"/>
              </a:rPr>
              <a:t>upside</a:t>
            </a:r>
            <a:r>
              <a:rPr lang="en-US" altLang="zh-CN" sz="2000" dirty="0">
                <a:solidFill>
                  <a:srgbClr val="292934"/>
                </a:solidFill>
                <a:latin typeface="Arial"/>
                <a:cs typeface="Arial"/>
              </a:rPr>
              <a:t>-down</a:t>
            </a:r>
            <a:r>
              <a:rPr sz="2000" dirty="0">
                <a:solidFill>
                  <a:srgbClr val="292934"/>
                </a:solidFill>
                <a:latin typeface="Arial"/>
                <a:cs typeface="Arial"/>
              </a:rPr>
              <a:t> tree</a:t>
            </a:r>
            <a:endParaRPr lang="en-US" sz="2000" dirty="0">
              <a:solidFill>
                <a:srgbClr val="292934"/>
              </a:solidFill>
              <a:latin typeface="Arial"/>
              <a:cs typeface="Arial"/>
            </a:endParaRPr>
          </a:p>
          <a:p>
            <a:pPr marL="355600" marR="46355" indent="-342900">
              <a:lnSpc>
                <a:spcPct val="98300"/>
              </a:lnSpc>
              <a:spcBef>
                <a:spcPts val="520"/>
              </a:spcBef>
              <a:buClr>
                <a:srgbClr val="93A299"/>
              </a:buClr>
              <a:buSzPct val="85000"/>
              <a:buFont typeface="Arial"/>
              <a:buChar char="•"/>
              <a:tabLst>
                <a:tab pos="195580" algn="l"/>
              </a:tabLst>
            </a:pPr>
            <a:r>
              <a:rPr lang="en-US" sz="2000" dirty="0">
                <a:solidFill>
                  <a:srgbClr val="292934"/>
                </a:solidFill>
                <a:latin typeface="Arial"/>
                <a:cs typeface="Arial"/>
              </a:rPr>
              <a:t>Depicts a set of one-to-many (1:M) relationships between a parent and</a:t>
            </a:r>
            <a:r>
              <a:rPr lang="zh-CN" altLang="en-US" sz="2000" dirty="0">
                <a:solidFill>
                  <a:srgbClr val="292934"/>
                </a:solidFill>
                <a:latin typeface="Arial"/>
                <a:cs typeface="Arial"/>
              </a:rPr>
              <a:t> </a:t>
            </a:r>
            <a:r>
              <a:rPr lang="en-US" sz="2000" dirty="0">
                <a:solidFill>
                  <a:srgbClr val="292934"/>
                </a:solidFill>
                <a:latin typeface="Arial"/>
                <a:cs typeface="Arial"/>
              </a:rPr>
              <a:t>its children </a:t>
            </a:r>
            <a:r>
              <a:rPr lang="en-US" sz="2000" b="1" dirty="0">
                <a:solidFill>
                  <a:srgbClr val="292934"/>
                </a:solidFill>
                <a:latin typeface="Arial"/>
                <a:cs typeface="Arial"/>
              </a:rPr>
              <a:t>segments</a:t>
            </a:r>
            <a:endParaRPr sz="2000" b="1" dirty="0">
              <a:solidFill>
                <a:srgbClr val="292934"/>
              </a:solidFill>
              <a:latin typeface="Arial"/>
              <a:cs typeface="Arial"/>
            </a:endParaRPr>
          </a:p>
        </p:txBody>
      </p:sp>
      <p:sp>
        <p:nvSpPr>
          <p:cNvPr id="5" name="object 4">
            <a:extLst>
              <a:ext uri="{FF2B5EF4-FFF2-40B4-BE49-F238E27FC236}">
                <a16:creationId xmlns:a16="http://schemas.microsoft.com/office/drawing/2014/main" id="{18FBCE70-AB67-4C05-9DA2-32B9D2BC4C50}"/>
              </a:ext>
            </a:extLst>
          </p:cNvPr>
          <p:cNvSpPr txBox="1"/>
          <p:nvPr/>
        </p:nvSpPr>
        <p:spPr>
          <a:xfrm>
            <a:off x="4796790" y="2320925"/>
            <a:ext cx="3780154" cy="2638415"/>
          </a:xfrm>
          <a:prstGeom prst="rect">
            <a:avLst/>
          </a:prstGeom>
        </p:spPr>
        <p:txBody>
          <a:bodyPr vert="horz" wrap="square" lIns="0" tIns="0" rIns="0" bIns="0" rtlCol="0">
            <a:spAutoFit/>
          </a:bodyPr>
          <a:lstStyle/>
          <a:p>
            <a:pPr marL="1036955">
              <a:lnSpc>
                <a:spcPct val="100000"/>
              </a:lnSpc>
            </a:pPr>
            <a:r>
              <a:rPr sz="2000" dirty="0">
                <a:solidFill>
                  <a:srgbClr val="D2533C"/>
                </a:solidFill>
                <a:latin typeface="Arial"/>
                <a:cs typeface="Arial"/>
              </a:rPr>
              <a:t>Network</a:t>
            </a:r>
            <a:r>
              <a:rPr sz="2000" spc="-100" dirty="0">
                <a:solidFill>
                  <a:srgbClr val="D2533C"/>
                </a:solidFill>
                <a:latin typeface="Arial"/>
                <a:cs typeface="Arial"/>
              </a:rPr>
              <a:t> </a:t>
            </a:r>
            <a:r>
              <a:rPr sz="2000" dirty="0">
                <a:solidFill>
                  <a:srgbClr val="D2533C"/>
                </a:solidFill>
                <a:latin typeface="Arial"/>
                <a:cs typeface="Arial"/>
              </a:rPr>
              <a:t>Models</a:t>
            </a:r>
            <a:endParaRPr lang="en-US" sz="2000" dirty="0">
              <a:latin typeface="Arial"/>
              <a:cs typeface="Arial"/>
            </a:endParaRPr>
          </a:p>
          <a:p>
            <a:pPr marL="190500" marR="46355" indent="-177800">
              <a:lnSpc>
                <a:spcPct val="98300"/>
              </a:lnSpc>
              <a:spcBef>
                <a:spcPts val="520"/>
              </a:spcBef>
              <a:buClr>
                <a:srgbClr val="93A299"/>
              </a:buClr>
              <a:buSzPct val="85000"/>
              <a:buFontTx/>
              <a:buChar char="•"/>
              <a:tabLst>
                <a:tab pos="195580" algn="l"/>
              </a:tabLst>
            </a:pPr>
            <a:r>
              <a:rPr lang="en-US" sz="2000" dirty="0">
                <a:solidFill>
                  <a:srgbClr val="292934"/>
                </a:solidFill>
                <a:latin typeface="Arial"/>
                <a:cs typeface="Arial"/>
              </a:rPr>
              <a:t>Represent complex</a:t>
            </a:r>
            <a:r>
              <a:rPr lang="en-US" sz="2000" spc="-105" dirty="0">
                <a:solidFill>
                  <a:srgbClr val="292934"/>
                </a:solidFill>
                <a:latin typeface="Arial"/>
                <a:cs typeface="Arial"/>
              </a:rPr>
              <a:t> </a:t>
            </a:r>
            <a:r>
              <a:rPr lang="en-US" sz="2000" dirty="0">
                <a:solidFill>
                  <a:srgbClr val="292934"/>
                </a:solidFill>
                <a:latin typeface="Arial"/>
                <a:cs typeface="Arial"/>
              </a:rPr>
              <a:t>data  relationships</a:t>
            </a:r>
          </a:p>
          <a:p>
            <a:pPr marL="190500" marR="46355" indent="-177800">
              <a:lnSpc>
                <a:spcPct val="98300"/>
              </a:lnSpc>
              <a:spcBef>
                <a:spcPts val="520"/>
              </a:spcBef>
              <a:buClr>
                <a:srgbClr val="93A299"/>
              </a:buClr>
              <a:buSzPct val="85000"/>
              <a:buFontTx/>
              <a:buChar char="•"/>
              <a:tabLst>
                <a:tab pos="195580" algn="l"/>
              </a:tabLst>
            </a:pPr>
            <a:r>
              <a:rPr lang="en-US" sz="2000" dirty="0">
                <a:solidFill>
                  <a:srgbClr val="292934"/>
                </a:solidFill>
                <a:latin typeface="Arial"/>
                <a:cs typeface="Arial"/>
              </a:rPr>
              <a:t>Allow a record to have more than one parent</a:t>
            </a:r>
            <a:endParaRPr sz="2000" dirty="0">
              <a:latin typeface="Arial"/>
              <a:cs typeface="Arial"/>
            </a:endParaRPr>
          </a:p>
          <a:p>
            <a:pPr marL="190500" marR="5080" indent="-177800">
              <a:lnSpc>
                <a:spcPct val="100400"/>
              </a:lnSpc>
              <a:spcBef>
                <a:spcPts val="470"/>
              </a:spcBef>
              <a:buClr>
                <a:srgbClr val="93A299"/>
              </a:buClr>
              <a:buSzPct val="85000"/>
              <a:buChar char="•"/>
              <a:tabLst>
                <a:tab pos="195580" algn="l"/>
              </a:tabLst>
            </a:pPr>
            <a:r>
              <a:rPr sz="2000" dirty="0">
                <a:solidFill>
                  <a:srgbClr val="292934"/>
                </a:solidFill>
                <a:latin typeface="Arial"/>
                <a:cs typeface="Arial"/>
              </a:rPr>
              <a:t>Depicts both one-to-many</a:t>
            </a:r>
            <a:r>
              <a:rPr sz="2000" spc="-100" dirty="0">
                <a:solidFill>
                  <a:srgbClr val="292934"/>
                </a:solidFill>
                <a:latin typeface="Arial"/>
                <a:cs typeface="Arial"/>
              </a:rPr>
              <a:t> </a:t>
            </a:r>
            <a:r>
              <a:rPr sz="2000" dirty="0">
                <a:solidFill>
                  <a:srgbClr val="292934"/>
                </a:solidFill>
                <a:latin typeface="Arial"/>
                <a:cs typeface="Arial"/>
              </a:rPr>
              <a:t>(1:M)  and many-to-many (M:N)  relationships</a:t>
            </a:r>
            <a:endParaRPr sz="2000" dirty="0">
              <a:latin typeface="Arial"/>
              <a:cs typeface="Arial"/>
            </a:endParaRPr>
          </a:p>
        </p:txBody>
      </p:sp>
    </p:spTree>
    <p:extLst>
      <p:ext uri="{BB962C8B-B14F-4D97-AF65-F5344CB8AC3E}">
        <p14:creationId xmlns:p14="http://schemas.microsoft.com/office/powerpoint/2010/main" val="399645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90" dirty="0"/>
              <a:t>Standard </a:t>
            </a:r>
            <a:r>
              <a:rPr spc="-95" dirty="0"/>
              <a:t>Database</a:t>
            </a:r>
            <a:r>
              <a:rPr spc="-365" dirty="0"/>
              <a:t> </a:t>
            </a:r>
            <a:r>
              <a:rPr spc="-105" dirty="0"/>
              <a:t>Concepts</a:t>
            </a:r>
          </a:p>
        </p:txBody>
      </p:sp>
      <p:sp>
        <p:nvSpPr>
          <p:cNvPr id="3" name="object 3"/>
          <p:cNvSpPr/>
          <p:nvPr/>
        </p:nvSpPr>
        <p:spPr>
          <a:xfrm>
            <a:off x="520179" y="1815587"/>
            <a:ext cx="8027429" cy="91701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20179" y="3638799"/>
            <a:ext cx="8027429" cy="91701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55608" y="2075980"/>
            <a:ext cx="7701280" cy="3230245"/>
          </a:xfrm>
          <a:prstGeom prst="rect">
            <a:avLst/>
          </a:prstGeom>
        </p:spPr>
        <p:txBody>
          <a:bodyPr vert="horz" wrap="square" lIns="0" tIns="0" rIns="0" bIns="0" rtlCol="0">
            <a:spAutoFit/>
          </a:bodyPr>
          <a:lstStyle/>
          <a:p>
            <a:pPr marL="12700">
              <a:lnSpc>
                <a:spcPct val="100000"/>
              </a:lnSpc>
            </a:pPr>
            <a:r>
              <a:rPr sz="2400" b="1" dirty="0">
                <a:solidFill>
                  <a:srgbClr val="FFFFFF"/>
                </a:solidFill>
                <a:latin typeface="Arial"/>
                <a:cs typeface="Arial"/>
              </a:rPr>
              <a:t>Schema</a:t>
            </a:r>
            <a:endParaRPr sz="2400" dirty="0">
              <a:latin typeface="Arial"/>
              <a:cs typeface="Arial"/>
            </a:endParaRPr>
          </a:p>
          <a:p>
            <a:pPr>
              <a:lnSpc>
                <a:spcPct val="100000"/>
              </a:lnSpc>
              <a:spcBef>
                <a:spcPts val="55"/>
              </a:spcBef>
            </a:pPr>
            <a:endParaRPr sz="2750" dirty="0">
              <a:latin typeface="Times New Roman"/>
              <a:cs typeface="Times New Roman"/>
            </a:endParaRPr>
          </a:p>
          <a:p>
            <a:pPr marL="288925" marR="173990" indent="-228600">
              <a:lnSpc>
                <a:spcPts val="2100"/>
              </a:lnSpc>
              <a:buChar char="•"/>
              <a:tabLst>
                <a:tab pos="289560" algn="l"/>
              </a:tabLst>
            </a:pPr>
            <a:r>
              <a:rPr sz="2000" dirty="0">
                <a:solidFill>
                  <a:srgbClr val="292934"/>
                </a:solidFill>
                <a:latin typeface="Arial"/>
                <a:cs typeface="Arial"/>
              </a:rPr>
              <a:t>Conceptual organization of the entire database as viewed by</a:t>
            </a:r>
            <a:r>
              <a:rPr sz="2000" spc="-105" dirty="0">
                <a:solidFill>
                  <a:srgbClr val="292934"/>
                </a:solidFill>
                <a:latin typeface="Arial"/>
                <a:cs typeface="Arial"/>
              </a:rPr>
              <a:t> </a:t>
            </a:r>
            <a:r>
              <a:rPr sz="2000" dirty="0">
                <a:solidFill>
                  <a:srgbClr val="292934"/>
                </a:solidFill>
                <a:latin typeface="Arial"/>
                <a:cs typeface="Arial"/>
              </a:rPr>
              <a:t>the  database</a:t>
            </a:r>
            <a:r>
              <a:rPr sz="2000" spc="-100" dirty="0">
                <a:solidFill>
                  <a:srgbClr val="292934"/>
                </a:solidFill>
                <a:latin typeface="Arial"/>
                <a:cs typeface="Arial"/>
              </a:rPr>
              <a:t> </a:t>
            </a:r>
            <a:r>
              <a:rPr sz="2000" dirty="0">
                <a:solidFill>
                  <a:srgbClr val="292934"/>
                </a:solidFill>
                <a:latin typeface="Arial"/>
                <a:cs typeface="Arial"/>
              </a:rPr>
              <a:t>administrator</a:t>
            </a:r>
            <a:endParaRPr sz="2000" dirty="0">
              <a:latin typeface="Arial"/>
              <a:cs typeface="Arial"/>
            </a:endParaRPr>
          </a:p>
          <a:p>
            <a:pPr>
              <a:lnSpc>
                <a:spcPct val="100000"/>
              </a:lnSpc>
              <a:buClr>
                <a:srgbClr val="292934"/>
              </a:buClr>
              <a:buFont typeface="Arial"/>
              <a:buChar char="•"/>
            </a:pPr>
            <a:endParaRPr sz="2000" dirty="0">
              <a:latin typeface="Times New Roman"/>
              <a:cs typeface="Times New Roman"/>
            </a:endParaRPr>
          </a:p>
          <a:p>
            <a:pPr marL="12700">
              <a:lnSpc>
                <a:spcPct val="100000"/>
              </a:lnSpc>
              <a:spcBef>
                <a:spcPts val="1755"/>
              </a:spcBef>
            </a:pPr>
            <a:r>
              <a:rPr sz="2400" b="1" dirty="0">
                <a:solidFill>
                  <a:srgbClr val="FFFFFF"/>
                </a:solidFill>
                <a:latin typeface="Arial"/>
                <a:cs typeface="Arial"/>
              </a:rPr>
              <a:t>Subschema</a:t>
            </a:r>
            <a:endParaRPr sz="2400" dirty="0">
              <a:latin typeface="Arial"/>
              <a:cs typeface="Arial"/>
            </a:endParaRPr>
          </a:p>
          <a:p>
            <a:pPr>
              <a:lnSpc>
                <a:spcPct val="100000"/>
              </a:lnSpc>
              <a:spcBef>
                <a:spcPts val="28"/>
              </a:spcBef>
            </a:pPr>
            <a:endParaRPr sz="3400" dirty="0">
              <a:latin typeface="Times New Roman"/>
              <a:cs typeface="Times New Roman"/>
            </a:endParaRPr>
          </a:p>
          <a:p>
            <a:pPr marL="288925" marR="5080" indent="-228600">
              <a:lnSpc>
                <a:spcPts val="2100"/>
              </a:lnSpc>
              <a:buChar char="•"/>
              <a:tabLst>
                <a:tab pos="289560" algn="l"/>
              </a:tabLst>
            </a:pPr>
            <a:r>
              <a:rPr sz="2000" dirty="0">
                <a:solidFill>
                  <a:srgbClr val="292934"/>
                </a:solidFill>
                <a:latin typeface="Arial"/>
                <a:cs typeface="Arial"/>
              </a:rPr>
              <a:t>Portion of the database seen by the application programs that  produce the desired information from the data within the</a:t>
            </a:r>
            <a:r>
              <a:rPr sz="2000" spc="-100" dirty="0">
                <a:solidFill>
                  <a:srgbClr val="292934"/>
                </a:solidFill>
                <a:latin typeface="Arial"/>
                <a:cs typeface="Arial"/>
              </a:rPr>
              <a:t> </a:t>
            </a:r>
            <a:r>
              <a:rPr sz="2000" dirty="0">
                <a:solidFill>
                  <a:srgbClr val="292934"/>
                </a:solidFill>
                <a:latin typeface="Arial"/>
                <a:cs typeface="Arial"/>
              </a:rPr>
              <a:t>database</a:t>
            </a:r>
            <a:endParaRPr sz="2000" dirty="0">
              <a:latin typeface="Arial"/>
              <a:cs typeface="Arial"/>
            </a:endParaRPr>
          </a:p>
        </p:txBody>
      </p:sp>
    </p:spTree>
    <p:extLst>
      <p:ext uri="{BB962C8B-B14F-4D97-AF65-F5344CB8AC3E}">
        <p14:creationId xmlns:p14="http://schemas.microsoft.com/office/powerpoint/2010/main" val="217149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90" dirty="0"/>
              <a:t>Standard </a:t>
            </a:r>
            <a:r>
              <a:rPr spc="-95" dirty="0"/>
              <a:t>Database</a:t>
            </a:r>
            <a:r>
              <a:rPr spc="-365" dirty="0"/>
              <a:t> </a:t>
            </a:r>
            <a:r>
              <a:rPr spc="-105" dirty="0"/>
              <a:t>Concepts</a:t>
            </a:r>
          </a:p>
        </p:txBody>
      </p:sp>
      <p:sp>
        <p:nvSpPr>
          <p:cNvPr id="3" name="object 3"/>
          <p:cNvSpPr/>
          <p:nvPr/>
        </p:nvSpPr>
        <p:spPr>
          <a:xfrm>
            <a:off x="583695" y="1829760"/>
            <a:ext cx="7646399" cy="105722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83695" y="3697511"/>
            <a:ext cx="7646399" cy="105722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25967" y="2160257"/>
            <a:ext cx="6877684" cy="3511089"/>
          </a:xfrm>
          <a:prstGeom prst="rect">
            <a:avLst/>
          </a:prstGeom>
        </p:spPr>
        <p:txBody>
          <a:bodyPr vert="horz" wrap="square" lIns="0" tIns="0" rIns="0" bIns="0" rtlCol="0">
            <a:spAutoFit/>
          </a:bodyPr>
          <a:lstStyle/>
          <a:p>
            <a:pPr marL="12700">
              <a:lnSpc>
                <a:spcPct val="100000"/>
              </a:lnSpc>
            </a:pPr>
            <a:r>
              <a:rPr sz="2400" b="1" dirty="0">
                <a:solidFill>
                  <a:srgbClr val="FFFFFF"/>
                </a:solidFill>
                <a:latin typeface="Arial"/>
                <a:cs typeface="Arial"/>
              </a:rPr>
              <a:t>Data manipulation language</a:t>
            </a:r>
            <a:r>
              <a:rPr sz="2400" b="1" spc="-105" dirty="0">
                <a:solidFill>
                  <a:srgbClr val="FFFFFF"/>
                </a:solidFill>
                <a:latin typeface="Arial"/>
                <a:cs typeface="Arial"/>
              </a:rPr>
              <a:t> </a:t>
            </a:r>
            <a:r>
              <a:rPr sz="2400" b="1" dirty="0">
                <a:solidFill>
                  <a:srgbClr val="FFFFFF"/>
                </a:solidFill>
                <a:latin typeface="Arial"/>
                <a:cs typeface="Arial"/>
              </a:rPr>
              <a:t>(DML)</a:t>
            </a:r>
            <a:endParaRPr sz="2400" dirty="0">
              <a:latin typeface="Arial"/>
              <a:cs typeface="Arial"/>
            </a:endParaRPr>
          </a:p>
          <a:p>
            <a:pPr>
              <a:lnSpc>
                <a:spcPct val="100000"/>
              </a:lnSpc>
              <a:spcBef>
                <a:spcPts val="17"/>
              </a:spcBef>
            </a:pPr>
            <a:endParaRPr sz="3250" dirty="0">
              <a:latin typeface="Times New Roman"/>
              <a:cs typeface="Times New Roman"/>
            </a:endParaRPr>
          </a:p>
          <a:p>
            <a:pPr marL="269875" marR="5080" indent="-228600">
              <a:lnSpc>
                <a:spcPts val="2100"/>
              </a:lnSpc>
              <a:buChar char="•"/>
              <a:tabLst>
                <a:tab pos="270510" algn="l"/>
              </a:tabLst>
            </a:pPr>
            <a:r>
              <a:rPr lang="en-US" sz="2000" dirty="0">
                <a:solidFill>
                  <a:srgbClr val="292934"/>
                </a:solidFill>
                <a:latin typeface="Arial"/>
                <a:cs typeface="Arial"/>
              </a:rPr>
              <a:t>Defines the e</a:t>
            </a:r>
            <a:r>
              <a:rPr sz="2000" dirty="0">
                <a:solidFill>
                  <a:srgbClr val="292934"/>
                </a:solidFill>
                <a:latin typeface="Arial"/>
                <a:cs typeface="Arial"/>
              </a:rPr>
              <a:t>nvironment in </a:t>
            </a:r>
            <a:r>
              <a:rPr sz="2000" b="1" dirty="0">
                <a:solidFill>
                  <a:srgbClr val="292934"/>
                </a:solidFill>
                <a:latin typeface="Arial"/>
                <a:cs typeface="Arial"/>
              </a:rPr>
              <a:t>which data </a:t>
            </a:r>
            <a:r>
              <a:rPr sz="2000" dirty="0">
                <a:solidFill>
                  <a:srgbClr val="292934"/>
                </a:solidFill>
                <a:latin typeface="Arial"/>
                <a:cs typeface="Arial"/>
              </a:rPr>
              <a:t>can be managed and is used</a:t>
            </a:r>
            <a:r>
              <a:rPr sz="2000" spc="-105" dirty="0">
                <a:solidFill>
                  <a:srgbClr val="292934"/>
                </a:solidFill>
                <a:latin typeface="Arial"/>
                <a:cs typeface="Arial"/>
              </a:rPr>
              <a:t> </a:t>
            </a:r>
            <a:r>
              <a:rPr sz="2000" dirty="0">
                <a:solidFill>
                  <a:srgbClr val="292934"/>
                </a:solidFill>
                <a:latin typeface="Arial"/>
                <a:cs typeface="Arial"/>
              </a:rPr>
              <a:t>to work with the data in the</a:t>
            </a:r>
            <a:r>
              <a:rPr sz="2000" spc="-100" dirty="0">
                <a:solidFill>
                  <a:srgbClr val="292934"/>
                </a:solidFill>
                <a:latin typeface="Arial"/>
                <a:cs typeface="Arial"/>
              </a:rPr>
              <a:t> </a:t>
            </a:r>
            <a:r>
              <a:rPr sz="2000" dirty="0">
                <a:solidFill>
                  <a:srgbClr val="292934"/>
                </a:solidFill>
                <a:latin typeface="Arial"/>
                <a:cs typeface="Arial"/>
              </a:rPr>
              <a:t>database</a:t>
            </a:r>
            <a:endParaRPr sz="2000" dirty="0">
              <a:latin typeface="Arial"/>
              <a:cs typeface="Arial"/>
            </a:endParaRPr>
          </a:p>
          <a:p>
            <a:pPr>
              <a:lnSpc>
                <a:spcPct val="100000"/>
              </a:lnSpc>
              <a:buClr>
                <a:srgbClr val="292934"/>
              </a:buClr>
              <a:buFont typeface="Arial"/>
              <a:buChar char="•"/>
            </a:pPr>
            <a:endParaRPr sz="2000" dirty="0">
              <a:latin typeface="Times New Roman"/>
              <a:cs typeface="Times New Roman"/>
            </a:endParaRPr>
          </a:p>
          <a:p>
            <a:pPr marL="12700">
              <a:lnSpc>
                <a:spcPct val="100000"/>
              </a:lnSpc>
              <a:spcBef>
                <a:spcPts val="1570"/>
              </a:spcBef>
            </a:pPr>
            <a:r>
              <a:rPr sz="2400" b="1" dirty="0">
                <a:solidFill>
                  <a:srgbClr val="FFFFFF"/>
                </a:solidFill>
                <a:latin typeface="Arial"/>
                <a:cs typeface="Arial"/>
              </a:rPr>
              <a:t>Data definition language</a:t>
            </a:r>
            <a:r>
              <a:rPr sz="2400" b="1" spc="-105" dirty="0">
                <a:solidFill>
                  <a:srgbClr val="FFFFFF"/>
                </a:solidFill>
                <a:latin typeface="Arial"/>
                <a:cs typeface="Arial"/>
              </a:rPr>
              <a:t> </a:t>
            </a:r>
            <a:r>
              <a:rPr sz="2400" b="1" dirty="0">
                <a:solidFill>
                  <a:srgbClr val="FFFFFF"/>
                </a:solidFill>
                <a:latin typeface="Arial"/>
                <a:cs typeface="Arial"/>
              </a:rPr>
              <a:t>(DDL)</a:t>
            </a:r>
            <a:endParaRPr sz="2400" dirty="0">
              <a:latin typeface="Arial"/>
              <a:cs typeface="Arial"/>
            </a:endParaRPr>
          </a:p>
          <a:p>
            <a:pPr>
              <a:lnSpc>
                <a:spcPct val="100000"/>
              </a:lnSpc>
            </a:pPr>
            <a:endParaRPr sz="2400" dirty="0">
              <a:latin typeface="Times New Roman"/>
              <a:cs typeface="Times New Roman"/>
            </a:endParaRPr>
          </a:p>
          <a:p>
            <a:pPr>
              <a:lnSpc>
                <a:spcPct val="100000"/>
              </a:lnSpc>
              <a:spcBef>
                <a:spcPts val="2"/>
              </a:spcBef>
            </a:pPr>
            <a:endParaRPr sz="2000" dirty="0">
              <a:latin typeface="Times New Roman"/>
              <a:cs typeface="Times New Roman"/>
            </a:endParaRPr>
          </a:p>
          <a:p>
            <a:pPr marL="269875" marR="174625" indent="-228600">
              <a:lnSpc>
                <a:spcPts val="2100"/>
              </a:lnSpc>
              <a:buChar char="•"/>
              <a:tabLst>
                <a:tab pos="270510" algn="l"/>
              </a:tabLst>
            </a:pPr>
            <a:r>
              <a:rPr sz="2000" dirty="0">
                <a:solidFill>
                  <a:srgbClr val="292934"/>
                </a:solidFill>
                <a:latin typeface="Arial"/>
                <a:cs typeface="Arial"/>
              </a:rPr>
              <a:t>Enables the database administrator to define the</a:t>
            </a:r>
            <a:r>
              <a:rPr sz="2000" spc="-100" dirty="0">
                <a:solidFill>
                  <a:srgbClr val="292934"/>
                </a:solidFill>
                <a:latin typeface="Arial"/>
                <a:cs typeface="Arial"/>
              </a:rPr>
              <a:t> </a:t>
            </a:r>
            <a:r>
              <a:rPr sz="2000" dirty="0">
                <a:solidFill>
                  <a:srgbClr val="292934"/>
                </a:solidFill>
                <a:latin typeface="Arial"/>
                <a:cs typeface="Arial"/>
              </a:rPr>
              <a:t>schema  components</a:t>
            </a:r>
            <a:endParaRPr sz="2000" dirty="0">
              <a:latin typeface="Arial"/>
              <a:cs typeface="Arial"/>
            </a:endParaRPr>
          </a:p>
        </p:txBody>
      </p:sp>
    </p:spTree>
    <p:extLst>
      <p:ext uri="{BB962C8B-B14F-4D97-AF65-F5344CB8AC3E}">
        <p14:creationId xmlns:p14="http://schemas.microsoft.com/office/powerpoint/2010/main" val="61407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95" dirty="0"/>
              <a:t>Relational</a:t>
            </a:r>
            <a:r>
              <a:rPr spc="-290" dirty="0"/>
              <a:t> </a:t>
            </a:r>
            <a:r>
              <a:rPr spc="-100" dirty="0"/>
              <a:t>Model</a:t>
            </a:r>
          </a:p>
        </p:txBody>
      </p:sp>
      <p:sp>
        <p:nvSpPr>
          <p:cNvPr id="3" name="object 3"/>
          <p:cNvSpPr txBox="1"/>
          <p:nvPr/>
        </p:nvSpPr>
        <p:spPr>
          <a:xfrm>
            <a:off x="535940" y="1645920"/>
            <a:ext cx="8303260" cy="3914918"/>
          </a:xfrm>
          <a:prstGeom prst="rect">
            <a:avLst/>
          </a:prstGeom>
        </p:spPr>
        <p:txBody>
          <a:bodyPr vert="horz" wrap="square" lIns="0" tIns="0" rIns="0" bIns="0" rtlCol="0">
            <a:spAutoFit/>
          </a:bodyPr>
          <a:lstStyle/>
          <a:p>
            <a:pPr marL="195580" indent="-182880">
              <a:lnSpc>
                <a:spcPct val="100000"/>
              </a:lnSpc>
              <a:buClr>
                <a:srgbClr val="93A299"/>
              </a:buClr>
              <a:buSzPct val="85416"/>
              <a:buChar char="•"/>
              <a:tabLst>
                <a:tab pos="195580" algn="l"/>
              </a:tabLst>
            </a:pPr>
            <a:r>
              <a:rPr sz="2400" dirty="0">
                <a:solidFill>
                  <a:srgbClr val="292934"/>
                </a:solidFill>
                <a:latin typeface="Arial"/>
                <a:cs typeface="Arial"/>
              </a:rPr>
              <a:t>Based on a</a:t>
            </a:r>
            <a:r>
              <a:rPr sz="2400" spc="-100" dirty="0">
                <a:solidFill>
                  <a:srgbClr val="292934"/>
                </a:solidFill>
                <a:latin typeface="Arial"/>
                <a:cs typeface="Arial"/>
              </a:rPr>
              <a:t> </a:t>
            </a:r>
            <a:r>
              <a:rPr sz="2400" dirty="0">
                <a:solidFill>
                  <a:srgbClr val="292934"/>
                </a:solidFill>
                <a:latin typeface="Arial"/>
                <a:cs typeface="Arial"/>
              </a:rPr>
              <a:t>relation</a:t>
            </a:r>
            <a:endParaRPr sz="2400" dirty="0">
              <a:latin typeface="Arial"/>
              <a:cs typeface="Arial"/>
            </a:endParaRPr>
          </a:p>
          <a:p>
            <a:pPr marL="469900" marR="405130" lvl="1" indent="-190500">
              <a:lnSpc>
                <a:spcPct val="100800"/>
              </a:lnSpc>
              <a:spcBef>
                <a:spcPts val="380"/>
              </a:spcBef>
              <a:buClr>
                <a:srgbClr val="93A299"/>
              </a:buClr>
              <a:buSzPct val="85000"/>
              <a:buFont typeface="Arial"/>
              <a:buChar char="•"/>
              <a:tabLst>
                <a:tab pos="462280" algn="l"/>
              </a:tabLst>
            </a:pPr>
            <a:r>
              <a:rPr sz="2000" b="1" dirty="0">
                <a:solidFill>
                  <a:srgbClr val="292934"/>
                </a:solidFill>
                <a:latin typeface="Arial"/>
                <a:cs typeface="Arial"/>
              </a:rPr>
              <a:t>Relation </a:t>
            </a:r>
            <a:r>
              <a:rPr sz="2000" dirty="0">
                <a:solidFill>
                  <a:srgbClr val="292934"/>
                </a:solidFill>
                <a:latin typeface="Arial"/>
                <a:cs typeface="Arial"/>
              </a:rPr>
              <a:t>or </a:t>
            </a:r>
            <a:r>
              <a:rPr sz="2000" b="1" dirty="0">
                <a:solidFill>
                  <a:srgbClr val="292934"/>
                </a:solidFill>
                <a:latin typeface="Arial"/>
                <a:cs typeface="Arial"/>
              </a:rPr>
              <a:t>table</a:t>
            </a:r>
            <a:r>
              <a:rPr sz="2000" dirty="0">
                <a:solidFill>
                  <a:srgbClr val="292934"/>
                </a:solidFill>
                <a:latin typeface="Arial"/>
                <a:cs typeface="Arial"/>
              </a:rPr>
              <a:t>: Matrix composed of intersecting tuple</a:t>
            </a:r>
            <a:r>
              <a:rPr sz="2000" spc="-114" dirty="0">
                <a:solidFill>
                  <a:srgbClr val="292934"/>
                </a:solidFill>
                <a:latin typeface="Arial"/>
                <a:cs typeface="Arial"/>
              </a:rPr>
              <a:t> </a:t>
            </a:r>
            <a:r>
              <a:rPr sz="2000" dirty="0">
                <a:solidFill>
                  <a:srgbClr val="292934"/>
                </a:solidFill>
                <a:latin typeface="Arial"/>
                <a:cs typeface="Arial"/>
              </a:rPr>
              <a:t>and  attribute</a:t>
            </a:r>
            <a:endParaRPr sz="2000" dirty="0">
              <a:latin typeface="Arial"/>
              <a:cs typeface="Arial"/>
            </a:endParaRPr>
          </a:p>
          <a:p>
            <a:pPr marL="741680" lvl="2" indent="-182880">
              <a:lnSpc>
                <a:spcPct val="100000"/>
              </a:lnSpc>
              <a:spcBef>
                <a:spcPts val="430"/>
              </a:spcBef>
              <a:buClr>
                <a:srgbClr val="93A299"/>
              </a:buClr>
              <a:buSzPct val="88888"/>
              <a:buFont typeface="Arial"/>
              <a:buChar char="•"/>
              <a:tabLst>
                <a:tab pos="741680" algn="l"/>
              </a:tabLst>
            </a:pPr>
            <a:r>
              <a:rPr sz="1800" b="1" spc="-25" dirty="0">
                <a:solidFill>
                  <a:srgbClr val="292934"/>
                </a:solidFill>
                <a:latin typeface="Arial"/>
                <a:cs typeface="Arial"/>
              </a:rPr>
              <a:t>Tuple</a:t>
            </a:r>
            <a:r>
              <a:rPr sz="1800" spc="-25" dirty="0">
                <a:solidFill>
                  <a:srgbClr val="292934"/>
                </a:solidFill>
                <a:latin typeface="Arial"/>
                <a:cs typeface="Arial"/>
              </a:rPr>
              <a:t>:</a:t>
            </a:r>
            <a:r>
              <a:rPr sz="1800" spc="-105" dirty="0">
                <a:solidFill>
                  <a:srgbClr val="292934"/>
                </a:solidFill>
                <a:latin typeface="Arial"/>
                <a:cs typeface="Arial"/>
              </a:rPr>
              <a:t> </a:t>
            </a:r>
            <a:r>
              <a:rPr sz="1800" dirty="0">
                <a:solidFill>
                  <a:srgbClr val="292934"/>
                </a:solidFill>
                <a:latin typeface="Arial"/>
                <a:cs typeface="Arial"/>
              </a:rPr>
              <a:t>Rows</a:t>
            </a:r>
            <a:endParaRPr sz="1800" dirty="0">
              <a:latin typeface="Arial"/>
              <a:cs typeface="Arial"/>
            </a:endParaRPr>
          </a:p>
          <a:p>
            <a:pPr marL="741680" lvl="2" indent="-182880">
              <a:lnSpc>
                <a:spcPct val="100000"/>
              </a:lnSpc>
              <a:spcBef>
                <a:spcPts val="439"/>
              </a:spcBef>
              <a:buClr>
                <a:srgbClr val="93A299"/>
              </a:buClr>
              <a:buSzPct val="88888"/>
              <a:buFont typeface="Arial"/>
              <a:buChar char="•"/>
              <a:tabLst>
                <a:tab pos="741680" algn="l"/>
              </a:tabLst>
            </a:pPr>
            <a:r>
              <a:rPr sz="1800" b="1" dirty="0">
                <a:solidFill>
                  <a:srgbClr val="292934"/>
                </a:solidFill>
                <a:latin typeface="Arial"/>
                <a:cs typeface="Arial"/>
              </a:rPr>
              <a:t>Attribute</a:t>
            </a:r>
            <a:r>
              <a:rPr sz="1800" dirty="0">
                <a:solidFill>
                  <a:srgbClr val="292934"/>
                </a:solidFill>
                <a:latin typeface="Arial"/>
                <a:cs typeface="Arial"/>
              </a:rPr>
              <a:t>:</a:t>
            </a:r>
            <a:r>
              <a:rPr sz="1800" spc="-105" dirty="0">
                <a:solidFill>
                  <a:srgbClr val="292934"/>
                </a:solidFill>
                <a:latin typeface="Arial"/>
                <a:cs typeface="Arial"/>
              </a:rPr>
              <a:t> </a:t>
            </a:r>
            <a:r>
              <a:rPr sz="1800" dirty="0">
                <a:solidFill>
                  <a:srgbClr val="292934"/>
                </a:solidFill>
                <a:latin typeface="Arial"/>
                <a:cs typeface="Arial"/>
              </a:rPr>
              <a:t>Columns</a:t>
            </a:r>
            <a:endParaRPr sz="1800" dirty="0">
              <a:latin typeface="Arial"/>
              <a:cs typeface="Arial"/>
            </a:endParaRPr>
          </a:p>
          <a:p>
            <a:pPr marL="195580" indent="-182880">
              <a:buClr>
                <a:srgbClr val="93A299"/>
              </a:buClr>
              <a:buSzPct val="85416"/>
              <a:buChar char="•"/>
              <a:tabLst>
                <a:tab pos="195580" algn="l"/>
              </a:tabLst>
            </a:pPr>
            <a:r>
              <a:rPr lang="en-US" sz="2400" dirty="0">
                <a:solidFill>
                  <a:srgbClr val="292934"/>
                </a:solidFill>
                <a:latin typeface="Arial"/>
                <a:cs typeface="Arial"/>
              </a:rPr>
              <a:t>Relational data model is implemented through a relational database management system</a:t>
            </a:r>
            <a:r>
              <a:rPr lang="zh-CN" altLang="en-US" sz="2400" dirty="0">
                <a:solidFill>
                  <a:srgbClr val="292934"/>
                </a:solidFill>
                <a:latin typeface="Arial"/>
                <a:cs typeface="Arial"/>
              </a:rPr>
              <a:t> </a:t>
            </a:r>
            <a:r>
              <a:rPr lang="en-US" sz="2400" dirty="0">
                <a:solidFill>
                  <a:srgbClr val="292934"/>
                </a:solidFill>
                <a:latin typeface="Arial"/>
                <a:cs typeface="Arial"/>
              </a:rPr>
              <a:t>(RDBMS)</a:t>
            </a:r>
          </a:p>
          <a:p>
            <a:pPr marL="195580" indent="-182880">
              <a:buClr>
                <a:srgbClr val="93A299"/>
              </a:buClr>
              <a:buSzPct val="85416"/>
              <a:buChar char="•"/>
              <a:tabLst>
                <a:tab pos="195580" algn="l"/>
              </a:tabLst>
            </a:pPr>
            <a:endParaRPr lang="en-US" sz="2400" dirty="0">
              <a:solidFill>
                <a:srgbClr val="292934"/>
              </a:solidFill>
              <a:latin typeface="Arial"/>
              <a:cs typeface="Arial"/>
            </a:endParaRPr>
          </a:p>
          <a:p>
            <a:pPr marL="195580" indent="-182880">
              <a:buClr>
                <a:srgbClr val="93A299"/>
              </a:buClr>
              <a:buSzPct val="85416"/>
              <a:buChar char="•"/>
              <a:tabLst>
                <a:tab pos="195580" algn="l"/>
              </a:tabLst>
            </a:pPr>
            <a:r>
              <a:rPr lang="en-US" sz="2400" dirty="0">
                <a:solidFill>
                  <a:srgbClr val="292934"/>
                </a:solidFill>
                <a:latin typeface="Arial"/>
                <a:cs typeface="Arial"/>
              </a:rPr>
              <a:t>Provides a </a:t>
            </a:r>
            <a:r>
              <a:rPr lang="en-US" sz="2400" b="1" dirty="0">
                <a:solidFill>
                  <a:srgbClr val="292934"/>
                </a:solidFill>
                <a:latin typeface="Arial"/>
                <a:cs typeface="Arial"/>
              </a:rPr>
              <a:t>minimum level of controlled redundancy</a:t>
            </a:r>
            <a:r>
              <a:rPr lang="en-US" sz="2400" dirty="0">
                <a:solidFill>
                  <a:srgbClr val="292934"/>
                </a:solidFill>
                <a:latin typeface="Arial"/>
                <a:cs typeface="Arial"/>
              </a:rPr>
              <a:t> to eliminate most of the redundancies commonly found in</a:t>
            </a:r>
            <a:r>
              <a:rPr lang="zh-CN" altLang="en-US" sz="2400" dirty="0">
                <a:solidFill>
                  <a:srgbClr val="292934"/>
                </a:solidFill>
                <a:latin typeface="Arial"/>
                <a:cs typeface="Arial"/>
              </a:rPr>
              <a:t> </a:t>
            </a:r>
            <a:r>
              <a:rPr lang="en-US" sz="2400" dirty="0">
                <a:solidFill>
                  <a:srgbClr val="292934"/>
                </a:solidFill>
                <a:latin typeface="Arial"/>
                <a:cs typeface="Arial"/>
              </a:rPr>
              <a:t>file systems</a:t>
            </a:r>
          </a:p>
        </p:txBody>
      </p:sp>
    </p:spTree>
    <p:extLst>
      <p:ext uri="{BB962C8B-B14F-4D97-AF65-F5344CB8AC3E}">
        <p14:creationId xmlns:p14="http://schemas.microsoft.com/office/powerpoint/2010/main" val="329764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35940" y="500379"/>
            <a:ext cx="8072119" cy="615553"/>
          </a:xfrm>
        </p:spPr>
        <p:txBody>
          <a:bodyPr/>
          <a:lstStyle/>
          <a:p>
            <a:pPr eaLnBrk="1" hangingPunct="1"/>
            <a:r>
              <a:rPr lang="en-US" spc="-95" dirty="0"/>
              <a:t>Relational</a:t>
            </a:r>
            <a:r>
              <a:rPr lang="en-US" spc="-290" dirty="0"/>
              <a:t> </a:t>
            </a:r>
            <a:r>
              <a:rPr lang="en-US" spc="-100" dirty="0"/>
              <a:t>Model</a:t>
            </a:r>
            <a:endParaRPr lang="en-US" dirty="0"/>
          </a:p>
        </p:txBody>
      </p:sp>
      <p:sp>
        <p:nvSpPr>
          <p:cNvPr id="23555" name="Rectangle 3"/>
          <p:cNvSpPr>
            <a:spLocks noGrp="1" noChangeArrowheads="1"/>
          </p:cNvSpPr>
          <p:nvPr>
            <p:ph type="body" idx="1"/>
          </p:nvPr>
        </p:nvSpPr>
        <p:spPr>
          <a:xfrm>
            <a:off x="535940" y="1645920"/>
            <a:ext cx="8072119" cy="2825389"/>
          </a:xfrm>
        </p:spPr>
        <p:txBody>
          <a:bodyPr/>
          <a:lstStyle/>
          <a:p>
            <a:pPr eaLnBrk="1" hangingPunct="1">
              <a:lnSpc>
                <a:spcPct val="90000"/>
              </a:lnSpc>
            </a:pPr>
            <a:r>
              <a:rPr lang="en-US" sz="2000" dirty="0"/>
              <a:t>A </a:t>
            </a:r>
            <a:r>
              <a:rPr lang="en-US" sz="2000" b="1" dirty="0">
                <a:solidFill>
                  <a:srgbClr val="0099CC"/>
                </a:solidFill>
              </a:rPr>
              <a:t>relation or table</a:t>
            </a:r>
            <a:r>
              <a:rPr lang="en-US" sz="2000" dirty="0"/>
              <a:t> is a two-dimensional table that has the following characteristics:</a:t>
            </a:r>
          </a:p>
          <a:p>
            <a:pPr eaLnBrk="1" hangingPunct="1">
              <a:lnSpc>
                <a:spcPct val="90000"/>
              </a:lnSpc>
            </a:pPr>
            <a:endParaRPr lang="en-US" sz="2000" dirty="0"/>
          </a:p>
          <a:p>
            <a:pPr marL="800100" lvl="1" indent="-342900" eaLnBrk="1" hangingPunct="1">
              <a:lnSpc>
                <a:spcPct val="90000"/>
              </a:lnSpc>
              <a:buFont typeface="+mj-lt"/>
              <a:buAutoNum type="arabicPeriod"/>
            </a:pPr>
            <a:r>
              <a:rPr lang="en-US" sz="1800" dirty="0"/>
              <a:t>Rows contain data about an entity.</a:t>
            </a:r>
          </a:p>
          <a:p>
            <a:pPr marL="800100" lvl="1" indent="-342900" eaLnBrk="1" hangingPunct="1">
              <a:lnSpc>
                <a:spcPct val="90000"/>
              </a:lnSpc>
              <a:buFont typeface="+mj-lt"/>
              <a:buAutoNum type="arabicPeriod"/>
            </a:pPr>
            <a:r>
              <a:rPr lang="en-US" sz="1800" dirty="0"/>
              <a:t>Columns contain data about attributes of the entity.</a:t>
            </a:r>
          </a:p>
          <a:p>
            <a:pPr marL="800100" lvl="1" indent="-342900" eaLnBrk="1" hangingPunct="1">
              <a:lnSpc>
                <a:spcPct val="90000"/>
              </a:lnSpc>
              <a:buFont typeface="+mj-lt"/>
              <a:buAutoNum type="arabicPeriod"/>
            </a:pPr>
            <a:r>
              <a:rPr lang="en-US" sz="1800" dirty="0"/>
              <a:t>All entries in a column are of the same kind.</a:t>
            </a:r>
          </a:p>
          <a:p>
            <a:pPr marL="800100" lvl="1" indent="-342900" eaLnBrk="1" hangingPunct="1">
              <a:lnSpc>
                <a:spcPct val="90000"/>
              </a:lnSpc>
              <a:buFont typeface="+mj-lt"/>
              <a:buAutoNum type="arabicPeriod"/>
            </a:pPr>
            <a:r>
              <a:rPr lang="en-US" sz="1800" dirty="0"/>
              <a:t>Each column has a unique name.</a:t>
            </a:r>
          </a:p>
          <a:p>
            <a:pPr marL="800100" lvl="1" indent="-342900" eaLnBrk="1" hangingPunct="1">
              <a:lnSpc>
                <a:spcPct val="90000"/>
              </a:lnSpc>
              <a:buFont typeface="+mj-lt"/>
              <a:buAutoNum type="arabicPeriod"/>
            </a:pPr>
            <a:r>
              <a:rPr lang="en-US" sz="1800" b="1" dirty="0"/>
              <a:t>Cells of the table hold a single value</a:t>
            </a:r>
            <a:r>
              <a:rPr lang="en-US" sz="1800" dirty="0"/>
              <a:t>.</a:t>
            </a:r>
          </a:p>
          <a:p>
            <a:pPr marL="800100" lvl="1" indent="-342900" eaLnBrk="1" hangingPunct="1">
              <a:lnSpc>
                <a:spcPct val="90000"/>
              </a:lnSpc>
              <a:buFont typeface="+mj-lt"/>
              <a:buAutoNum type="arabicPeriod"/>
            </a:pPr>
            <a:r>
              <a:rPr lang="en-US" sz="1800" dirty="0"/>
              <a:t>The order of the columns is unimportant.</a:t>
            </a:r>
          </a:p>
          <a:p>
            <a:pPr marL="800100" lvl="1" indent="-342900" eaLnBrk="1" hangingPunct="1">
              <a:lnSpc>
                <a:spcPct val="90000"/>
              </a:lnSpc>
              <a:buFont typeface="+mj-lt"/>
              <a:buAutoNum type="arabicPeriod"/>
            </a:pPr>
            <a:r>
              <a:rPr lang="en-US" sz="1800" dirty="0"/>
              <a:t>The order of the rows is unimportant.</a:t>
            </a:r>
          </a:p>
          <a:p>
            <a:pPr marL="800100" lvl="1" indent="-342900" eaLnBrk="1" hangingPunct="1">
              <a:lnSpc>
                <a:spcPct val="90000"/>
              </a:lnSpc>
              <a:buFont typeface="+mj-lt"/>
              <a:buAutoNum type="arabicPeriod"/>
            </a:pPr>
            <a:r>
              <a:rPr lang="en-US" sz="1800" dirty="0"/>
              <a:t>No two rows may be identical.</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3520" rIns="0" bIns="0" rtlCol="0">
            <a:spAutoFit/>
          </a:bodyPr>
          <a:lstStyle/>
          <a:p>
            <a:pPr marL="12700">
              <a:lnSpc>
                <a:spcPct val="100000"/>
              </a:lnSpc>
            </a:pPr>
            <a:r>
              <a:rPr spc="-85" dirty="0"/>
              <a:t>Figure </a:t>
            </a:r>
            <a:r>
              <a:rPr spc="-70" dirty="0"/>
              <a:t>2.1 </a:t>
            </a:r>
            <a:r>
              <a:rPr dirty="0"/>
              <a:t>–</a:t>
            </a:r>
            <a:r>
              <a:rPr spc="-765" dirty="0"/>
              <a:t> </a:t>
            </a:r>
            <a:r>
              <a:rPr spc="-90" dirty="0"/>
              <a:t>Linking </a:t>
            </a:r>
            <a:r>
              <a:rPr spc="-95" dirty="0"/>
              <a:t>relational </a:t>
            </a:r>
            <a:r>
              <a:rPr spc="-100" dirty="0"/>
              <a:t>tables</a:t>
            </a:r>
          </a:p>
        </p:txBody>
      </p:sp>
      <p:sp>
        <p:nvSpPr>
          <p:cNvPr id="3" name="object 3"/>
          <p:cNvSpPr/>
          <p:nvPr/>
        </p:nvSpPr>
        <p:spPr>
          <a:xfrm>
            <a:off x="168645" y="1524000"/>
            <a:ext cx="8783520" cy="43186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36421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7859</TotalTime>
  <Words>2305</Words>
  <Application>Microsoft Office PowerPoint</Application>
  <PresentationFormat>On-screen Show (4:3)</PresentationFormat>
  <Paragraphs>276</Paragraphs>
  <Slides>31</Slides>
  <Notes>21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DATA MODELS &amp; SQL BASICS</vt:lpstr>
      <vt:lpstr>Figure 2.6 - The Evolution of Data Models</vt:lpstr>
      <vt:lpstr>Table 2.1 - The Evolution of Data Models</vt:lpstr>
      <vt:lpstr>Hierarchical and Network Models</vt:lpstr>
      <vt:lpstr>Standard Database Concepts</vt:lpstr>
      <vt:lpstr>Standard Database Concepts</vt:lpstr>
      <vt:lpstr>Relational Model</vt:lpstr>
      <vt:lpstr>Relational Model</vt:lpstr>
      <vt:lpstr>Figure 2.1 – Linking relational tables</vt:lpstr>
      <vt:lpstr>Relational Model (Table 2.2)</vt:lpstr>
      <vt:lpstr>Relational Diagram</vt:lpstr>
      <vt:lpstr>The Entity Relationship Model</vt:lpstr>
      <vt:lpstr>The Object-Oriented Data Model (OODM)  or Semantic Data Model</vt:lpstr>
      <vt:lpstr>The Object-Oriented Data Model (OODM)</vt:lpstr>
      <vt:lpstr>NoSQL Databases (Chapter 2.5.6)</vt:lpstr>
      <vt:lpstr>NoSQL Databases (Chapter 2.5.6)</vt:lpstr>
      <vt:lpstr>Structured Query Language (SQL)</vt:lpstr>
      <vt:lpstr>SQL statement structure</vt:lpstr>
      <vt:lpstr>How to Run Premiere SQL (1)</vt:lpstr>
      <vt:lpstr>How to Run Premiere SQL (2)</vt:lpstr>
      <vt:lpstr>How to Run Premiere SQL (3)</vt:lpstr>
      <vt:lpstr>Data Query Language (DQL)  The SQL SELECT Statement</vt:lpstr>
      <vt:lpstr>SELECT</vt:lpstr>
      <vt:lpstr>SELECT (Cont’d)</vt:lpstr>
      <vt:lpstr>Data Manipulation Language (DML)  INSERT INTO</vt:lpstr>
      <vt:lpstr>UPDATE</vt:lpstr>
      <vt:lpstr>DELETE</vt:lpstr>
      <vt:lpstr>Data Definition Language (DDL) DROP TABLE/DATABASE</vt:lpstr>
      <vt:lpstr>CREATE DATABASE</vt:lpstr>
      <vt:lpstr>Aliases</vt:lpstr>
      <vt:lpstr>SQL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BASICS  WORKBENCH LOGIN  DATA MODELS</dc:title>
  <cp:lastModifiedBy>Sarah Huerta</cp:lastModifiedBy>
  <cp:revision>192</cp:revision>
  <dcterms:created xsi:type="dcterms:W3CDTF">2016-01-17T17:58:45Z</dcterms:created>
  <dcterms:modified xsi:type="dcterms:W3CDTF">2021-02-06T00:50:49Z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2016-01-17T00:00:00Z</vt:filetime>
  </property>
</Properties>
</file>